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sldIdLst>
    <p:sldId id="258" r:id="rId2"/>
    <p:sldId id="256" r:id="rId3"/>
    <p:sldId id="257" r:id="rId4"/>
    <p:sldId id="259" r:id="rId5"/>
    <p:sldId id="260" r:id="rId6"/>
    <p:sldId id="261" r:id="rId7"/>
    <p:sldId id="271" r:id="rId8"/>
    <p:sldId id="262" r:id="rId9"/>
    <p:sldId id="263" r:id="rId10"/>
    <p:sldId id="264" r:id="rId11"/>
    <p:sldId id="265" r:id="rId12"/>
    <p:sldId id="266" r:id="rId13"/>
    <p:sldId id="269" r:id="rId14"/>
    <p:sldId id="267" r:id="rId15"/>
    <p:sldId id="268" r:id="rId16"/>
    <p:sldId id="270" r:id="rId17"/>
    <p:sldId id="272" r:id="rId18"/>
    <p:sldId id="273" r:id="rId19"/>
    <p:sldId id="27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FA83-C2BE-489C-89C3-90EC0DB81B6E}" type="datetimeFigureOut">
              <a:rPr lang="el-GR" smtClean="0"/>
              <a:t>3/4/2016</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3E3428-A5ED-47CA-A514-B10E74684372}" type="slidenum">
              <a:rPr lang="el-GR" smtClean="0"/>
              <a:t>‹#›</a:t>
            </a:fld>
            <a:endParaRPr lang="el-GR"/>
          </a:p>
        </p:txBody>
      </p:sp>
    </p:spTree>
    <p:extLst>
      <p:ext uri="{BB962C8B-B14F-4D97-AF65-F5344CB8AC3E}">
        <p14:creationId xmlns:p14="http://schemas.microsoft.com/office/powerpoint/2010/main" val="3620367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6ED41676-31B3-44CE-B7AF-2D8502C1E905}" type="slidenum">
              <a:rPr lang="el-GR" smtClean="0"/>
              <a:t>19</a:t>
            </a:fld>
            <a:endParaRPr lang="el-GR"/>
          </a:p>
        </p:txBody>
      </p:sp>
    </p:spTree>
    <p:extLst>
      <p:ext uri="{BB962C8B-B14F-4D97-AF65-F5344CB8AC3E}">
        <p14:creationId xmlns:p14="http://schemas.microsoft.com/office/powerpoint/2010/main" val="1446187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smtClean="0"/>
              <a:t>Στυλ κύριου τίτλου</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smtClean="0"/>
              <a:t>Στυλ κύριου τίτλου</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smtClean="0"/>
              <a:t>Στυλ κύριου τίτλου</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Επεξεργασία 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smtClean="0"/>
              <a:t>Στυλ κύριου τίτλου</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Επεξεργασία στυλ υποδείγματος κειμένου</a:t>
            </a:r>
          </a:p>
        </p:txBody>
      </p:sp>
      <p:sp>
        <p:nvSpPr>
          <p:cNvPr id="5" name="Date Placeholder 4"/>
          <p:cNvSpPr>
            <a:spLocks noGrp="1"/>
          </p:cNvSpPr>
          <p:nvPr>
            <p:ph type="dt" sz="half" idx="10"/>
          </p:nvPr>
        </p:nvSpPr>
        <p:spPr/>
        <p:txBody>
          <a:bodyPr/>
          <a:lstStyle/>
          <a:p>
            <a:fld id="{B61BEF0D-F0BB-DE4B-95CE-6DB70DBA9567}" type="datetimeFigureOut">
              <a:rPr lang="en-US" dirty="0"/>
              <a:pPr/>
              <a:t>4/3/2016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el.wikipedia.org/wiki/%CE%89%CF%80%CE%B5%CE%B9%CF%81%CE%BF%CF%82" TargetMode="External"/><Relationship Id="rId13" Type="http://schemas.openxmlformats.org/officeDocument/2006/relationships/hyperlink" Target="https://el.wikipedia.org/wiki/10_%CE%99%CE%BF%CF%85%CE%BD%CE%AF%CE%BF%CF%85" TargetMode="External"/><Relationship Id="rId3" Type="http://schemas.openxmlformats.org/officeDocument/2006/relationships/hyperlink" Target="https://el.wikipedia.org/wiki/%CE%A3%CF%84%CE%B1%CF%84%CE%B5%CE%AF%CF%81%CE%B1" TargetMode="External"/><Relationship Id="rId7" Type="http://schemas.openxmlformats.org/officeDocument/2006/relationships/hyperlink" Target="https://el.wikipedia.org/wiki/%CE%9F%CE%BB%CF%85%CE%BC%CF%80%CE%B9%CE%AC%CE%B4%CE%B1" TargetMode="External"/><Relationship Id="rId12" Type="http://schemas.openxmlformats.org/officeDocument/2006/relationships/hyperlink" Target="https://el.wikipedia.org/wiki/%CE%92%CE%B1%CF%83%CE%AF%CE%BB%CE%B5%CE%B9%CE%BF_%CF%84%CE%B7%CF%82_%CE%9C%CE%B1%CE%BA%CE%B5%CE%B4%CE%BF%CE%BD%CE%AF%CE%B1%CF%82" TargetMode="External"/><Relationship Id="rId17" Type="http://schemas.openxmlformats.org/officeDocument/2006/relationships/image" Target="../media/image1.jpeg"/><Relationship Id="rId2" Type="http://schemas.openxmlformats.org/officeDocument/2006/relationships/hyperlink" Target="https://el.wikipedia.org/wiki/%CE%A1%CF%89%CE%BE%CE%AC%CE%BD%CE%B7" TargetMode="External"/><Relationship Id="rId16" Type="http://schemas.openxmlformats.org/officeDocument/2006/relationships/hyperlink" Target="https://el.wikipedia.org/wiki/%CE%A0%CE%B5%CF%81%CF%83%CE%AF%CE%B1" TargetMode="External"/><Relationship Id="rId1" Type="http://schemas.openxmlformats.org/officeDocument/2006/relationships/slideLayout" Target="../slideLayouts/slideLayout5.xml"/><Relationship Id="rId6" Type="http://schemas.openxmlformats.org/officeDocument/2006/relationships/hyperlink" Target="https://el.wikipedia.org/wiki/%CE%A6%CE%AF%CE%BB%CE%B9%CF%80%CF%80%CE%BF%CF%82_%CE%92%CE%84_%CF%84%CE%B7%CF%82_%CE%9C%CE%B1%CE%BA%CE%B5%CE%B4%CE%BF%CE%BD%CE%AF%CE%B1%CF%82" TargetMode="External"/><Relationship Id="rId11" Type="http://schemas.openxmlformats.org/officeDocument/2006/relationships/hyperlink" Target="https://el.wikipedia.org/wiki/%CE%91%CF%81%CF%87%CE%B1%CE%AF%CE%B1_%CE%A0%CE%AD%CE%BB%CE%BB%CE%B1" TargetMode="External"/><Relationship Id="rId5" Type="http://schemas.openxmlformats.org/officeDocument/2006/relationships/hyperlink" Target="https://el.wikipedia.org/wiki/%CE%94%CF%85%CE%BD%CE%B1%CF%83%CF%84%CE%B5%CE%AF%CE%B1_%CF%84%CF%89%CE%BD_%CE%91%CF%81%CE%B3%CE%B5%CE%B1%CE%B4%CF%8E%CE%BD" TargetMode="External"/><Relationship Id="rId15" Type="http://schemas.openxmlformats.org/officeDocument/2006/relationships/hyperlink" Target="https://el.wikipedia.org/wiki/%CE%92%CE%B1%CE%B2%CF%85%CE%BB%CF%8E%CE%BD%CE%B1" TargetMode="External"/><Relationship Id="rId10" Type="http://schemas.openxmlformats.org/officeDocument/2006/relationships/hyperlink" Target="https://el.wikipedia.org/wiki/356_%CF%80.%CE%A7." TargetMode="External"/><Relationship Id="rId4" Type="http://schemas.openxmlformats.org/officeDocument/2006/relationships/hyperlink" Target="https://el.wikipedia.org/wiki/%CE%A0%CE%B1%CF%81%CF%85%CF%83%CE%AC%CF%84%CE%B9%CE%B4%CE%B1" TargetMode="External"/><Relationship Id="rId9" Type="http://schemas.openxmlformats.org/officeDocument/2006/relationships/hyperlink" Target="https://el.wikipedia.org/wiki/20_%CE%99%CE%BF%CF%85%CE%BB%CE%AF%CE%BF%CF%85" TargetMode="External"/><Relationship Id="rId14" Type="http://schemas.openxmlformats.org/officeDocument/2006/relationships/hyperlink" Target="https://el.wikipedia.org/wiki/323_%CF%80.%CE%A7."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l.wikipedia.org/wiki/%CE%A3%CE%B1%CF%84%CF%81%CE%B1%CF%80%CE%B5%CE%AF%CE%B1" TargetMode="Externa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hyperlink" Target="https://el.wikipedia.org/wiki/%CE%9C%CE%B1%CE%BA%CE%B5%CE%B4%CE%BF%CE%BD%CE%B9%CE%BA%CE%AE_%CE%91%CF%85%CF%84%CE%BF%CE%BA%CF%81%CE%B1%CF%84%CE%BF%CF%81%CE%AF%CE%B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lifo.g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slideshare.net/" TargetMode="External"/><Relationship Id="rId5" Type="http://schemas.openxmlformats.org/officeDocument/2006/relationships/hyperlink" Target="https://www.google.gr/url?sa=i&amp;rct=j&amp;q=&amp;esrc=s&amp;source=images&amp;cd=&amp;cad=rja&amp;uact=8&amp;ved=0ahUKEwiH1rKE2u_LAhVJtxoKHXy_DvEQjB0IBg&amp;url=http://slideplayer.gr/slide/1879326/&amp;psig=AFQjCNE5wTTPIb7eHunvRQnYyfg25GPQ7Q&amp;ust=1459677821080020" TargetMode="External"/><Relationship Id="rId4" Type="http://schemas.openxmlformats.org/officeDocument/2006/relationships/hyperlink" Target="https://www.google.gr/url?sa=i&amp;rct=j&amp;q=&amp;esrc=s&amp;source=images&amp;cd=&amp;cad=rja&amp;uact=8&amp;ved=0ahUKEwia7NHp2e_LAhWCvBoKHXRFAhYQjB0IBg&amp;url=http://z11.invisionfree.com/Hegemony_City_States/index.php?act%3DST%26f%3D44%26t%3D724%26view%3Dgetnewpost&amp;psig=AFQjCNE5wTTPIb7eHunvRQnYyfg25GPQ7Q&amp;ust=145967782108002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el.wikipedia.org/wiki/%CE%92%CE%B1%CF%83%CE%AF%CE%BB%CE%B5%CE%B9%CE%BF_%CF%84%CE%B7%CF%82_%CE%9C%CE%B1%CE%BA%CE%B5%CE%B4%CE%BF%CE%BD%CE%AF%CE%B1%CF%82"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el.wikipedia.org/wiki/%CE%A6%CE%AF%CE%BB%CE%B9%CF%80%CF%80%CE%BF%CF%82_%CE%92%CE%84_%CF%84%CE%B7%CF%82_%CE%9C%CE%B1%CE%BA%CE%B5%CE%B4%CE%BF%CE%BD%CE%AF%CE%B1%CF%8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l.wikipedia.org/wiki/323_%CF%80.%CE%A7." TargetMode="External"/><Relationship Id="rId2" Type="http://schemas.openxmlformats.org/officeDocument/2006/relationships/hyperlink" Target="https://el.wikipedia.org/wiki/3_%CE%99%CE%BF%CF%85%CE%BD%CE%AF%CE%BF%CF%85" TargetMode="External"/><Relationship Id="rId1" Type="http://schemas.openxmlformats.org/officeDocument/2006/relationships/slideLayout" Target="../slideLayouts/slideLayout2.xml"/><Relationship Id="rId4" Type="http://schemas.openxmlformats.org/officeDocument/2006/relationships/hyperlink" Target="https://el.wikipedia.org/wiki/13_%CE%99%CE%BF%CF%85%CE%BD%CE%AF%CE%BF%CF%85"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l.wikipedia.org/wiki/%CE%A0%CF%84%CE%BF%CE%BB%CE%B5%CE%BC%CE%B1%CE%AF%CE%BF%CF%82_%CE%BF_%CE%A3%CF%89%CF%84%CE%AE%CF%81" TargetMode="External"/><Relationship Id="rId7" Type="http://schemas.openxmlformats.org/officeDocument/2006/relationships/hyperlink" Target="https://el.wikipedia.org/wiki/%CE%A4%CE%AC%CF%86%CE%BF%CF%82_%CF%84%CE%BF%CF%85_%CE%9C%CE%B5%CE%B3%CE%AC%CE%BB%CE%BF%CF%85_%CE%91%CE%BB%CE%B5%CE%BE%CE%AC%CE%BD%CE%B4%CF%81%CE%BF%CF%85" TargetMode="External"/><Relationship Id="rId2" Type="http://schemas.openxmlformats.org/officeDocument/2006/relationships/hyperlink" Target="https://el.wikipedia.org/wiki/%CE%9C%CE%AD%CE%BB%CE%B9" TargetMode="External"/><Relationship Id="rId1" Type="http://schemas.openxmlformats.org/officeDocument/2006/relationships/slideLayout" Target="../slideLayouts/slideLayout2.xml"/><Relationship Id="rId6" Type="http://schemas.openxmlformats.org/officeDocument/2006/relationships/hyperlink" Target="https://el.wikipedia.org/wiki/%CE%9A%CE%B1%CF%81%CE%B1%CE%BA%CE%AC%CE%BB%CE%BB%CE%B1%CF%82" TargetMode="External"/><Relationship Id="rId5" Type="http://schemas.openxmlformats.org/officeDocument/2006/relationships/hyperlink" Target="https://el.wikipedia.org/wiki/%CE%91%CE%BB%CE%B5%CE%BE%CE%AC%CE%BD%CE%B4%CF%81%CE%B5%CE%B9%CE%B1" TargetMode="External"/><Relationship Id="rId4" Type="http://schemas.openxmlformats.org/officeDocument/2006/relationships/hyperlink" Target="https://el.wikipedia.org/wiki/%CE%9C%CE%AD%CE%BC%CF%86%CE%B9%CF%82_(%CE%91%CE%AF%CE%B3%CF%85%CF%80%CF%84%CE%BF%CF%8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l.wikipedia.org/wiki/%CE%94%CE%B9%CF%8C%CE%B4%CF%89%CF%81%CE%BF%CF%82_%CE%A3%CE%B9%CE%BA%CE%B5%CE%BB%CE%B9%CF%8E%CF%84%CE%B7%CF%82" TargetMode="External"/><Relationship Id="rId2" Type="http://schemas.openxmlformats.org/officeDocument/2006/relationships/image" Target="../media/image5.jpeg"/><Relationship Id="rId1" Type="http://schemas.openxmlformats.org/officeDocument/2006/relationships/slideLayout" Target="../slideLayouts/slideLayout5.xml"/><Relationship Id="rId6" Type="http://schemas.openxmlformats.org/officeDocument/2006/relationships/hyperlink" Target="https://el.wikipedia.org/wiki/%CE%98%CE%B5%CF%83%CF%83%CE%B1%CE%BB%CE%BF%CE%BD%CE%AF%CE%BA%CE%B7_%CF%84%CE%B7%CF%82_%CE%9C%CE%B1%CE%BA%CE%B5%CE%B4%CE%BF%CE%BD%CE%AF%CE%B1%CF%82" TargetMode="External"/><Relationship Id="rId5" Type="http://schemas.openxmlformats.org/officeDocument/2006/relationships/hyperlink" Target="https://el.wikipedia.org/wiki/%CE%98%CE%B5%CF%83%CF%83%CE%B1%CE%BB%CE%BF%CE%BD%CE%AF%CE%BA%CE%B7"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7" name="Τίτλος 6"/>
          <p:cNvSpPr>
            <a:spLocks noGrp="1"/>
          </p:cNvSpPr>
          <p:nvPr>
            <p:ph type="title"/>
          </p:nvPr>
        </p:nvSpPr>
        <p:spPr>
          <a:solidFill>
            <a:srgbClr val="FFC000"/>
          </a:solidFill>
          <a:ln>
            <a:solidFill>
              <a:srgbClr val="FF0000"/>
            </a:solidFill>
          </a:ln>
        </p:spPr>
        <p:txBody>
          <a:bodyPr>
            <a:normAutofit/>
          </a:bodyPr>
          <a:lstStyle/>
          <a:p>
            <a:r>
              <a:rPr lang="el-GR" sz="2400" dirty="0" smtClean="0"/>
              <a:t/>
            </a:r>
            <a:br>
              <a:rPr lang="el-GR" sz="2400" dirty="0" smtClean="0"/>
            </a:br>
            <a:r>
              <a:rPr lang="el-GR" sz="2400" dirty="0"/>
              <a:t> </a:t>
            </a:r>
            <a:r>
              <a:rPr lang="el-GR" sz="2400" dirty="0" smtClean="0"/>
              <a:t>   </a:t>
            </a:r>
            <a:r>
              <a:rPr lang="el-GR" sz="2400" b="1" i="1" dirty="0" smtClean="0"/>
              <a:t>‘’ΜΕΓΑΣ  ΑΛΕΞΑΝΔΡΟΣ: ΒΑΣΙΛΙΑΣ  ΤΗΣ  ΜΑΚΕΔΟΝΙΑΣ’’</a:t>
            </a:r>
            <a:endParaRPr lang="el-GR" sz="2400" b="1" i="1" dirty="0"/>
          </a:p>
        </p:txBody>
      </p:sp>
      <p:sp>
        <p:nvSpPr>
          <p:cNvPr id="9" name="Θέση κειμένου 8"/>
          <p:cNvSpPr>
            <a:spLocks noGrp="1"/>
          </p:cNvSpPr>
          <p:nvPr>
            <p:ph type="body" idx="1"/>
          </p:nvPr>
        </p:nvSpPr>
        <p:spPr>
          <a:xfrm>
            <a:off x="2619279" y="1969475"/>
            <a:ext cx="4369349" cy="576262"/>
          </a:xfrm>
          <a:solidFill>
            <a:srgbClr val="FFFF00"/>
          </a:solidFill>
          <a:ln>
            <a:solidFill>
              <a:srgbClr val="FF0000"/>
            </a:solidFill>
          </a:ln>
        </p:spPr>
        <p:txBody>
          <a:bodyPr/>
          <a:lstStyle/>
          <a:p>
            <a:r>
              <a:rPr lang="el-GR" dirty="0" smtClean="0"/>
              <a:t>     </a:t>
            </a:r>
            <a:r>
              <a:rPr lang="el-GR" b="1" i="1" dirty="0" smtClean="0"/>
              <a:t>‘’Μέγας Αλέξανδρος’’</a:t>
            </a:r>
            <a:endParaRPr lang="el-GR" b="1" i="1" dirty="0"/>
          </a:p>
        </p:txBody>
      </p:sp>
      <p:sp>
        <p:nvSpPr>
          <p:cNvPr id="11" name="Θέση κειμένου 10"/>
          <p:cNvSpPr>
            <a:spLocks noGrp="1"/>
          </p:cNvSpPr>
          <p:nvPr>
            <p:ph type="body" sz="quarter" idx="3"/>
          </p:nvPr>
        </p:nvSpPr>
        <p:spPr>
          <a:xfrm>
            <a:off x="7167563" y="1969475"/>
            <a:ext cx="4338067" cy="576262"/>
          </a:xfrm>
          <a:solidFill>
            <a:srgbClr val="FFFF00"/>
          </a:solidFill>
          <a:ln>
            <a:solidFill>
              <a:srgbClr val="FFFF00"/>
            </a:solidFill>
          </a:ln>
        </p:spPr>
        <p:txBody>
          <a:bodyPr/>
          <a:lstStyle/>
          <a:p>
            <a:r>
              <a:rPr lang="el-GR" dirty="0" smtClean="0"/>
              <a:t>     </a:t>
            </a:r>
            <a:r>
              <a:rPr lang="el-GR" b="1" i="1" dirty="0" smtClean="0">
                <a:solidFill>
                  <a:srgbClr val="FF0000"/>
                </a:solidFill>
              </a:rPr>
              <a:t>‘’356π.χ.-323π.χ.’’</a:t>
            </a:r>
            <a:endParaRPr lang="el-GR" b="1" i="1" dirty="0">
              <a:solidFill>
                <a:srgbClr val="FF0000"/>
              </a:solidFill>
            </a:endParaRPr>
          </a:p>
        </p:txBody>
      </p:sp>
      <p:graphicFrame>
        <p:nvGraphicFramePr>
          <p:cNvPr id="13" name="Θέση περιεχομένου 12"/>
          <p:cNvGraphicFramePr>
            <a:graphicFrameLocks noGrp="1"/>
          </p:cNvGraphicFramePr>
          <p:nvPr>
            <p:ph sz="quarter" idx="4"/>
            <p:extLst>
              <p:ext uri="{D42A27DB-BD31-4B8C-83A1-F6EECF244321}">
                <p14:modId xmlns:p14="http://schemas.microsoft.com/office/powerpoint/2010/main" val="2615343418"/>
              </p:ext>
            </p:extLst>
          </p:nvPr>
        </p:nvGraphicFramePr>
        <p:xfrm>
          <a:off x="7167563" y="2610214"/>
          <a:ext cx="4338636" cy="3289584"/>
        </p:xfrm>
        <a:graphic>
          <a:graphicData uri="http://schemas.openxmlformats.org/drawingml/2006/table">
            <a:tbl>
              <a:tblPr/>
              <a:tblGrid>
                <a:gridCol w="2169318">
                  <a:extLst>
                    <a:ext uri="{9D8B030D-6E8A-4147-A177-3AD203B41FA5}">
                      <a16:colId xmlns:a16="http://schemas.microsoft.com/office/drawing/2014/main" val="1034060998"/>
                    </a:ext>
                  </a:extLst>
                </a:gridCol>
                <a:gridCol w="2169318">
                  <a:extLst>
                    <a:ext uri="{9D8B030D-6E8A-4147-A177-3AD203B41FA5}">
                      <a16:colId xmlns:a16="http://schemas.microsoft.com/office/drawing/2014/main" val="2554554010"/>
                    </a:ext>
                  </a:extLst>
                </a:gridCol>
              </a:tblGrid>
              <a:tr h="698521">
                <a:tc>
                  <a:txBody>
                    <a:bodyPr/>
                    <a:lstStyle/>
                    <a:p>
                      <a:pPr algn="l" fontAlgn="t"/>
                      <a:r>
                        <a:rPr lang="el-GR" sz="900" dirty="0">
                          <a:effectLst/>
                        </a:rPr>
                        <a:t>Σύζυγος</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a:solidFill>
                            <a:srgbClr val="0B0080"/>
                          </a:solidFill>
                          <a:effectLst/>
                          <a:hlinkClick r:id="rId2" tooltip="Ρωξάνη"/>
                        </a:rPr>
                        <a:t>Ρωξάνη</a:t>
                      </a:r>
                      <a:r>
                        <a:rPr lang="el-GR" sz="900" dirty="0">
                          <a:effectLst/>
                        </a:rPr>
                        <a:t/>
                      </a:r>
                      <a:br>
                        <a:rPr lang="el-GR" sz="900" dirty="0">
                          <a:effectLst/>
                        </a:rPr>
                      </a:br>
                      <a:r>
                        <a:rPr lang="el-GR" sz="900" u="none" strike="noStrike" dirty="0" err="1">
                          <a:solidFill>
                            <a:srgbClr val="0B0080"/>
                          </a:solidFill>
                          <a:effectLst/>
                          <a:hlinkClick r:id="rId3" tooltip="Στατείρα"/>
                        </a:rPr>
                        <a:t>Στατείρα</a:t>
                      </a:r>
                      <a:r>
                        <a:rPr lang="el-GR" sz="900" dirty="0">
                          <a:effectLst/>
                        </a:rPr>
                        <a:t> της </a:t>
                      </a:r>
                      <a:r>
                        <a:rPr lang="el-GR" sz="900" dirty="0" err="1">
                          <a:effectLst/>
                        </a:rPr>
                        <a:t>Περσίας</a:t>
                      </a:r>
                      <a:r>
                        <a:rPr lang="el-GR" sz="900" u="none" strike="noStrike" dirty="0" err="1">
                          <a:solidFill>
                            <a:srgbClr val="0B0080"/>
                          </a:solidFill>
                          <a:effectLst/>
                          <a:hlinkClick r:id="rId4" tooltip="Παρυσάτιδα"/>
                        </a:rPr>
                        <a:t>Παρυσάτιδα</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1875811357"/>
                  </a:ext>
                </a:extLst>
              </a:tr>
              <a:tr h="398007">
                <a:tc>
                  <a:txBody>
                    <a:bodyPr/>
                    <a:lstStyle/>
                    <a:p>
                      <a:pPr algn="l" fontAlgn="t"/>
                      <a:r>
                        <a:rPr lang="el-GR" sz="900" dirty="0">
                          <a:effectLst/>
                        </a:rPr>
                        <a:t>Οίκος</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err="1">
                          <a:solidFill>
                            <a:srgbClr val="0B0080"/>
                          </a:solidFill>
                          <a:effectLst/>
                          <a:hlinkClick r:id="rId5" tooltip="Δυναστεία των Αργεαδών"/>
                        </a:rPr>
                        <a:t>Αργεαδών</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30553431"/>
                  </a:ext>
                </a:extLst>
              </a:tr>
              <a:tr h="398007">
                <a:tc>
                  <a:txBody>
                    <a:bodyPr/>
                    <a:lstStyle/>
                    <a:p>
                      <a:pPr algn="l" fontAlgn="t"/>
                      <a:r>
                        <a:rPr lang="el-GR" sz="900">
                          <a:effectLst/>
                        </a:rPr>
                        <a:t>Πατέρας</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a:solidFill>
                            <a:srgbClr val="0B0080"/>
                          </a:solidFill>
                          <a:effectLst/>
                          <a:hlinkClick r:id="rId6" tooltip="Φίλιππος Β΄ της Μακεδονίας"/>
                        </a:rPr>
                        <a:t>Φίλιππος Β΄ της Μακεδονίας</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3178479037"/>
                  </a:ext>
                </a:extLst>
              </a:tr>
              <a:tr h="398007">
                <a:tc>
                  <a:txBody>
                    <a:bodyPr/>
                    <a:lstStyle/>
                    <a:p>
                      <a:pPr algn="l" fontAlgn="t"/>
                      <a:r>
                        <a:rPr lang="el-GR" sz="900">
                          <a:effectLst/>
                        </a:rPr>
                        <a:t>Μητέρα</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a:solidFill>
                            <a:srgbClr val="0B0080"/>
                          </a:solidFill>
                          <a:effectLst/>
                          <a:hlinkClick r:id="rId7" tooltip="Ολυμπιάδα"/>
                        </a:rPr>
                        <a:t>Ολυμπιάδα</a:t>
                      </a:r>
                      <a:r>
                        <a:rPr lang="el-GR" sz="900" dirty="0">
                          <a:effectLst/>
                        </a:rPr>
                        <a:t> της </a:t>
                      </a:r>
                      <a:r>
                        <a:rPr lang="el-GR" sz="900" u="none" strike="noStrike" dirty="0">
                          <a:solidFill>
                            <a:srgbClr val="0B0080"/>
                          </a:solidFill>
                          <a:effectLst/>
                          <a:hlinkClick r:id="rId8" tooltip="Ήπειρος"/>
                        </a:rPr>
                        <a:t>Ηπείρου</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3882115647"/>
                  </a:ext>
                </a:extLst>
              </a:tr>
              <a:tr h="698521">
                <a:tc>
                  <a:txBody>
                    <a:bodyPr/>
                    <a:lstStyle/>
                    <a:p>
                      <a:pPr algn="l" fontAlgn="t"/>
                      <a:r>
                        <a:rPr lang="el-GR" sz="900">
                          <a:effectLst/>
                        </a:rPr>
                        <a:t>Γέννηση</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a:solidFill>
                            <a:srgbClr val="0B0080"/>
                          </a:solidFill>
                          <a:effectLst/>
                          <a:hlinkClick r:id="rId9" tooltip="20 Ιουλίου"/>
                        </a:rPr>
                        <a:t>20 Ιουλίου</a:t>
                      </a:r>
                      <a:r>
                        <a:rPr lang="el-GR" sz="900" dirty="0">
                          <a:effectLst/>
                        </a:rPr>
                        <a:t> </a:t>
                      </a:r>
                      <a:r>
                        <a:rPr lang="el-GR" sz="900" u="none" strike="noStrike" dirty="0">
                          <a:solidFill>
                            <a:srgbClr val="0B0080"/>
                          </a:solidFill>
                          <a:effectLst/>
                          <a:hlinkClick r:id="rId10" tooltip="356 π.Χ."/>
                        </a:rPr>
                        <a:t>356 π.Χ.</a:t>
                      </a:r>
                      <a:r>
                        <a:rPr lang="el-GR" sz="900" dirty="0">
                          <a:effectLst/>
                        </a:rPr>
                        <a:t/>
                      </a:r>
                      <a:br>
                        <a:rPr lang="el-GR" sz="900" dirty="0">
                          <a:effectLst/>
                        </a:rPr>
                      </a:br>
                      <a:r>
                        <a:rPr lang="el-GR" sz="900" u="none" strike="noStrike" dirty="0">
                          <a:solidFill>
                            <a:srgbClr val="0B0080"/>
                          </a:solidFill>
                          <a:effectLst/>
                          <a:hlinkClick r:id="rId11" tooltip="Αρχαία Πέλλα"/>
                        </a:rPr>
                        <a:t>Πέλλα</a:t>
                      </a:r>
                      <a:r>
                        <a:rPr lang="el-GR" sz="900" dirty="0">
                          <a:effectLst/>
                        </a:rPr>
                        <a:t>, </a:t>
                      </a:r>
                      <a:r>
                        <a:rPr lang="el-GR" sz="900" u="none" strike="noStrike" dirty="0">
                          <a:solidFill>
                            <a:srgbClr val="0B0080"/>
                          </a:solidFill>
                          <a:effectLst/>
                          <a:hlinkClick r:id="rId12" tooltip="Βασίλειο της Μακεδονίας"/>
                        </a:rPr>
                        <a:t>Μακεδονία</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3840911157"/>
                  </a:ext>
                </a:extLst>
              </a:tr>
              <a:tr h="698521">
                <a:tc>
                  <a:txBody>
                    <a:bodyPr/>
                    <a:lstStyle/>
                    <a:p>
                      <a:pPr algn="l" fontAlgn="t"/>
                      <a:r>
                        <a:rPr lang="el-GR" sz="900">
                          <a:effectLst/>
                        </a:rPr>
                        <a:t>Θάνατος</a:t>
                      </a: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tc>
                  <a:txBody>
                    <a:bodyPr/>
                    <a:lstStyle/>
                    <a:p>
                      <a:pPr fontAlgn="t"/>
                      <a:r>
                        <a:rPr lang="el-GR" sz="900" u="none" strike="noStrike" dirty="0">
                          <a:solidFill>
                            <a:srgbClr val="0B0080"/>
                          </a:solidFill>
                          <a:effectLst/>
                          <a:hlinkClick r:id="rId13" tooltip="10 Ιουνίου"/>
                        </a:rPr>
                        <a:t>10 Ιουνίου</a:t>
                      </a:r>
                      <a:r>
                        <a:rPr lang="el-GR" sz="900" dirty="0">
                          <a:effectLst/>
                        </a:rPr>
                        <a:t> </a:t>
                      </a:r>
                      <a:r>
                        <a:rPr lang="el-GR" sz="900" u="none" strike="noStrike" dirty="0">
                          <a:solidFill>
                            <a:srgbClr val="0B0080"/>
                          </a:solidFill>
                          <a:effectLst/>
                          <a:hlinkClick r:id="rId14" tooltip="323 π.Χ."/>
                        </a:rPr>
                        <a:t>323 π.Χ.</a:t>
                      </a:r>
                      <a:r>
                        <a:rPr lang="el-GR" sz="900" dirty="0">
                          <a:effectLst/>
                        </a:rPr>
                        <a:t/>
                      </a:r>
                      <a:br>
                        <a:rPr lang="el-GR" sz="900" dirty="0">
                          <a:effectLst/>
                        </a:rPr>
                      </a:br>
                      <a:r>
                        <a:rPr lang="el-GR" sz="900" u="none" strike="noStrike" dirty="0">
                          <a:solidFill>
                            <a:srgbClr val="0B0080"/>
                          </a:solidFill>
                          <a:effectLst/>
                          <a:hlinkClick r:id="rId15" tooltip="Βαβυλώνα"/>
                        </a:rPr>
                        <a:t>Βαβυλώνα</a:t>
                      </a:r>
                      <a:r>
                        <a:rPr lang="el-GR" sz="900" dirty="0">
                          <a:effectLst/>
                        </a:rPr>
                        <a:t>, </a:t>
                      </a:r>
                      <a:r>
                        <a:rPr lang="el-GR" sz="900" u="none" strike="noStrike" dirty="0">
                          <a:solidFill>
                            <a:srgbClr val="0B0080"/>
                          </a:solidFill>
                          <a:effectLst/>
                          <a:hlinkClick r:id="rId16" tooltip="Περσία"/>
                        </a:rPr>
                        <a:t>Περσία</a:t>
                      </a:r>
                      <a:endParaRPr lang="el-GR" sz="900" dirty="0">
                        <a:effectLst/>
                      </a:endParaRPr>
                    </a:p>
                  </a:txBody>
                  <a:tcPr marL="44499" marR="44499" marT="22249" marB="22249">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FFF00"/>
                    </a:solidFill>
                  </a:tcPr>
                </a:tc>
                <a:extLst>
                  <a:ext uri="{0D108BD9-81ED-4DB2-BD59-A6C34878D82A}">
                    <a16:rowId xmlns:a16="http://schemas.microsoft.com/office/drawing/2014/main" val="534313748"/>
                  </a:ext>
                </a:extLst>
              </a:tr>
            </a:tbl>
          </a:graphicData>
        </a:graphic>
      </p:graphicFrame>
      <p:pic>
        <p:nvPicPr>
          <p:cNvPr id="2052" name="Picture 4" descr="Bust Alexander BM 1857.jpg"/>
          <p:cNvPicPr>
            <a:picLocks noGrp="1" noChangeAspect="1" noChangeArrowheads="1"/>
          </p:cNvPicPr>
          <p:nvPr>
            <p:ph sz="half" idx="2"/>
          </p:nvPr>
        </p:nvPicPr>
        <p:blipFill>
          <a:blip r:embed="rId17">
            <a:extLst>
              <a:ext uri="{28A0092B-C50C-407E-A947-70E740481C1C}">
                <a14:useLocalDpi xmlns:a14="http://schemas.microsoft.com/office/drawing/2010/main" val="0"/>
              </a:ext>
            </a:extLst>
          </a:blip>
          <a:srcRect/>
          <a:stretch>
            <a:fillRect/>
          </a:stretch>
        </p:blipFill>
        <p:spPr bwMode="auto">
          <a:xfrm>
            <a:off x="2619278" y="2616668"/>
            <a:ext cx="4369349" cy="3283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498654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C000"/>
            </a:solidFill>
          </a:ln>
        </p:spPr>
        <p:txBody>
          <a:bodyPr>
            <a:normAutofit fontScale="90000"/>
          </a:bodyPr>
          <a:lstStyle/>
          <a:p>
            <a:r>
              <a:rPr lang="el-GR" sz="2800" dirty="0" smtClean="0"/>
              <a:t/>
            </a:r>
            <a:br>
              <a:rPr lang="el-GR" sz="2800" dirty="0" smtClean="0"/>
            </a:br>
            <a:r>
              <a:rPr lang="el-GR" sz="2800" dirty="0" smtClean="0"/>
              <a:t>    </a:t>
            </a:r>
            <a:r>
              <a:rPr lang="el-GR" sz="2800" b="1" i="1" dirty="0" smtClean="0"/>
              <a:t>‘’Χάρτης  της  αυτοκρατορίας  του Μ. Αλεξάνδρου’’</a:t>
            </a:r>
            <a:endParaRPr lang="el-GR" sz="2800" b="1" i="1" dirty="0"/>
          </a:p>
        </p:txBody>
      </p:sp>
      <p:pic>
        <p:nvPicPr>
          <p:cNvPr id="2050" name="Picture 2" descr="https://upload.wikimedia.org/wikipedia/commons/thumb/1/14/Map-alexander-empire.png/220px-Map-alexander-empire.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4" y="2194561"/>
            <a:ext cx="8911687" cy="4558936"/>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0263" y="1998617"/>
            <a:ext cx="1894114" cy="3139321"/>
          </a:xfrm>
          <a:prstGeom prst="rect">
            <a:avLst/>
          </a:prstGeom>
          <a:solidFill>
            <a:srgbClr val="FFC000"/>
          </a:solidFill>
          <a:ln>
            <a:solidFill>
              <a:srgbClr val="C00000"/>
            </a:solidFill>
          </a:ln>
        </p:spPr>
        <p:txBody>
          <a:bodyPr wrap="square" rtlCol="0">
            <a:spAutoFit/>
          </a:bodyPr>
          <a:lstStyle/>
          <a:p>
            <a:r>
              <a:rPr lang="el-GR" b="1" i="1" dirty="0" smtClean="0"/>
              <a:t>‘’ Μία  αχανής αυτοκρατορία που εκτεινόταν: από  την Αδριατική θάλασσα μέχρι την Ινδία  και από την Κασπία  θάλασσα μέχρι την Αίγυπτο.’’</a:t>
            </a:r>
            <a:endParaRPr lang="el-GR" b="1" i="1" dirty="0"/>
          </a:p>
        </p:txBody>
      </p:sp>
    </p:spTree>
    <p:extLst>
      <p:ext uri="{BB962C8B-B14F-4D97-AF65-F5344CB8AC3E}">
        <p14:creationId xmlns:p14="http://schemas.microsoft.com/office/powerpoint/2010/main" val="270319678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C00000"/>
            </a:solidFill>
          </a:ln>
        </p:spPr>
        <p:txBody>
          <a:bodyPr>
            <a:normAutofit/>
          </a:bodyPr>
          <a:lstStyle/>
          <a:p>
            <a:r>
              <a:rPr lang="el-GR" sz="2000" dirty="0" smtClean="0"/>
              <a:t/>
            </a:r>
            <a:br>
              <a:rPr lang="el-GR" sz="2000" dirty="0" smtClean="0"/>
            </a:br>
            <a:r>
              <a:rPr lang="el-GR" sz="2000" dirty="0"/>
              <a:t/>
            </a:r>
            <a:br>
              <a:rPr lang="el-GR" sz="2000" dirty="0"/>
            </a:br>
            <a:r>
              <a:rPr lang="el-GR" sz="2000" dirty="0" smtClean="0"/>
              <a:t>            </a:t>
            </a:r>
            <a:r>
              <a:rPr lang="el-GR" sz="2000" b="1" i="1" dirty="0" smtClean="0"/>
              <a:t>‘’Το  χρονοδιάγραμμα της  ζωής  του  Μ. Αλεξάνδρου’’</a:t>
            </a:r>
            <a:endParaRPr lang="el-GR" sz="2000" b="1" i="1" dirty="0"/>
          </a:p>
        </p:txBody>
      </p:sp>
      <p:pic>
        <p:nvPicPr>
          <p:cNvPr id="3074" name="Picture 2" descr="https://upload.wikimedia.org/wikipedia/el/timeline/a5a264112e1cad70113b8bb0534fe542.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2142309"/>
            <a:ext cx="8911687" cy="4441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217957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0000"/>
            </a:solidFill>
          </a:ln>
        </p:spPr>
        <p:txBody>
          <a:bodyPr>
            <a:normAutofit/>
          </a:bodyPr>
          <a:lstStyle/>
          <a:p>
            <a:r>
              <a:rPr lang="en-US" sz="2400" dirty="0" smtClean="0"/>
              <a:t/>
            </a:r>
            <a:br>
              <a:rPr lang="en-US" sz="2400" dirty="0" smtClean="0"/>
            </a:br>
            <a:r>
              <a:rPr lang="el-GR" sz="2400" dirty="0" smtClean="0"/>
              <a:t>                </a:t>
            </a:r>
            <a:r>
              <a:rPr lang="en-US" sz="2400" dirty="0" smtClean="0"/>
              <a:t> </a:t>
            </a:r>
            <a:r>
              <a:rPr lang="en-US" sz="2400" b="1" i="1" dirty="0" smtClean="0"/>
              <a:t>‘’</a:t>
            </a:r>
            <a:r>
              <a:rPr lang="el-GR" sz="2400" b="1" i="1" dirty="0" smtClean="0"/>
              <a:t>Διοικητικό  σύστημα Μ. Αλεξάνδρου’’</a:t>
            </a:r>
            <a:endParaRPr lang="el-GR" sz="2400" b="1" i="1" dirty="0"/>
          </a:p>
        </p:txBody>
      </p:sp>
      <p:sp>
        <p:nvSpPr>
          <p:cNvPr id="3" name="Θέση περιεχομένου 2"/>
          <p:cNvSpPr>
            <a:spLocks noGrp="1"/>
          </p:cNvSpPr>
          <p:nvPr>
            <p:ph idx="1"/>
          </p:nvPr>
        </p:nvSpPr>
        <p:spPr>
          <a:solidFill>
            <a:srgbClr val="FFFF00"/>
          </a:solidFill>
          <a:ln>
            <a:solidFill>
              <a:srgbClr val="C00000"/>
            </a:solidFill>
          </a:ln>
        </p:spPr>
        <p:txBody>
          <a:bodyPr/>
          <a:lstStyle/>
          <a:p>
            <a:r>
              <a:rPr lang="el-GR" b="1" i="1" dirty="0" smtClean="0"/>
              <a:t>Στηριζόταν  στους  3  παρακάτω  βασικούς  άξονες:</a:t>
            </a:r>
          </a:p>
          <a:p>
            <a:r>
              <a:rPr lang="el-GR" b="1" i="1" dirty="0" smtClean="0">
                <a:solidFill>
                  <a:srgbClr val="FF0000"/>
                </a:solidFill>
              </a:rPr>
              <a:t>ΣΤΡΑΤΟΣ:</a:t>
            </a:r>
            <a:r>
              <a:rPr lang="el-GR" b="1" i="1" dirty="0" smtClean="0"/>
              <a:t> Εντάσσονται  στο  μακεδονικό  στρατό  νεαροί  Πέρσες  στρατιώτες, αφού  πρώτα  μαθαίνουν  </a:t>
            </a:r>
            <a:r>
              <a:rPr lang="el-GR" b="1" i="1" dirty="0" smtClean="0">
                <a:solidFill>
                  <a:srgbClr val="FF0000"/>
                </a:solidFill>
              </a:rPr>
              <a:t>τη μακεδονική  πολεμική  τακτική και τα ελληνικά γράμματα</a:t>
            </a:r>
            <a:r>
              <a:rPr lang="el-GR" b="1" i="1" dirty="0" smtClean="0"/>
              <a:t>.</a:t>
            </a:r>
          </a:p>
          <a:p>
            <a:r>
              <a:rPr lang="el-GR" b="1" i="1" dirty="0" smtClean="0">
                <a:solidFill>
                  <a:srgbClr val="FF0000"/>
                </a:solidFill>
              </a:rPr>
              <a:t>ΣΑΤΡΑΠΕΙΕΣ:</a:t>
            </a:r>
            <a:r>
              <a:rPr lang="el-GR" b="1" i="1" dirty="0" smtClean="0"/>
              <a:t> Διατηρεί  το  σύστημα  των  σατραπειών, δηλαδή τη  διαίρεση  της  αχανούς  αυτοκρατορίας  του  σε  μεγάλες  διοικητικές  περιφέρειες, </a:t>
            </a:r>
            <a:r>
              <a:rPr lang="el-GR" b="1" i="1" dirty="0" smtClean="0">
                <a:solidFill>
                  <a:srgbClr val="FF0000"/>
                </a:solidFill>
              </a:rPr>
              <a:t>σύστημα  καθαρά  περσικό  και  παράλληλα  υιοθετεί  έθιμα της περσικής αυλής</a:t>
            </a:r>
            <a:r>
              <a:rPr lang="el-GR" b="1" i="1" dirty="0" smtClean="0"/>
              <a:t>.</a:t>
            </a:r>
          </a:p>
          <a:p>
            <a:r>
              <a:rPr lang="el-GR" b="1" i="1" dirty="0" smtClean="0">
                <a:solidFill>
                  <a:srgbClr val="FF0000"/>
                </a:solidFill>
              </a:rPr>
              <a:t>ΜΕΙΚΤΟΙ ΓΑΜΟΙ:</a:t>
            </a:r>
            <a:r>
              <a:rPr lang="el-GR" b="1" i="1" dirty="0" smtClean="0"/>
              <a:t> Ενθαρρύνει  τους  γάμους  μεταξύ Ελλήνων  και  Περσών. Ο ίδιος  νυμφεύεται  τη Ρωξάνη, κόρη  κάποιου  ευγενή  από  τη  Βακτριανή. </a:t>
            </a:r>
            <a:r>
              <a:rPr lang="el-GR" b="1" i="1" dirty="0" smtClean="0">
                <a:solidFill>
                  <a:srgbClr val="FF0000"/>
                </a:solidFill>
              </a:rPr>
              <a:t>Με την  τακτική  αυτή  επιθυμούσε  οι Πέρσες  να  τον  αποδεχθούν  ως  έναν  αγαθό  ηγεμόνα  και  όχι  ως  έναν στυγνό  κατακτητή</a:t>
            </a:r>
            <a:r>
              <a:rPr lang="el-GR" b="1" i="1" dirty="0" smtClean="0"/>
              <a:t>.</a:t>
            </a:r>
            <a:endParaRPr lang="el-GR" b="1" i="1" dirty="0"/>
          </a:p>
        </p:txBody>
      </p:sp>
    </p:spTree>
    <p:extLst>
      <p:ext uri="{BB962C8B-B14F-4D97-AF65-F5344CB8AC3E}">
        <p14:creationId xmlns:p14="http://schemas.microsoft.com/office/powerpoint/2010/main" val="78689549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0000"/>
            </a:solidFill>
          </a:ln>
        </p:spPr>
        <p:txBody>
          <a:bodyPr>
            <a:normAutofit/>
          </a:bodyPr>
          <a:lstStyle/>
          <a:p>
            <a:r>
              <a:rPr lang="el-GR" sz="2800" dirty="0" smtClean="0"/>
              <a:t/>
            </a:r>
            <a:br>
              <a:rPr lang="el-GR" sz="2800" dirty="0" smtClean="0"/>
            </a:br>
            <a:r>
              <a:rPr lang="el-GR" sz="2800" dirty="0"/>
              <a:t> </a:t>
            </a:r>
            <a:r>
              <a:rPr lang="el-GR" sz="2800" dirty="0" smtClean="0"/>
              <a:t>                                </a:t>
            </a:r>
            <a:r>
              <a:rPr lang="el-GR" sz="2800" b="1" i="1" dirty="0" smtClean="0"/>
              <a:t>‘’ΣΥΝΕΧΕΙΑ’’</a:t>
            </a:r>
            <a:endParaRPr lang="el-GR" sz="2800" b="1" i="1" dirty="0"/>
          </a:p>
        </p:txBody>
      </p:sp>
      <p:sp>
        <p:nvSpPr>
          <p:cNvPr id="3" name="Θέση περιεχομένου 2"/>
          <p:cNvSpPr>
            <a:spLocks noGrp="1"/>
          </p:cNvSpPr>
          <p:nvPr>
            <p:ph idx="1"/>
          </p:nvPr>
        </p:nvSpPr>
        <p:spPr>
          <a:solidFill>
            <a:srgbClr val="FFFF00"/>
          </a:solidFill>
          <a:ln>
            <a:solidFill>
              <a:srgbClr val="C00000"/>
            </a:solidFill>
          </a:ln>
        </p:spPr>
        <p:txBody>
          <a:bodyPr>
            <a:normAutofit lnSpcReduction="10000"/>
          </a:bodyPr>
          <a:lstStyle/>
          <a:p>
            <a:r>
              <a:rPr lang="el-GR" b="1" i="1" dirty="0" smtClean="0"/>
              <a:t>Έτσι  μέσα  σε  μία  ημέρα, όταν  ο  στρατός  του  γύρισε  από  την  Ινδία, αναγκάζει  </a:t>
            </a:r>
            <a:r>
              <a:rPr lang="el-GR" b="1" i="1" dirty="0" smtClean="0">
                <a:solidFill>
                  <a:srgbClr val="FF0000"/>
                </a:solidFill>
              </a:rPr>
              <a:t>αξιωματικούς  και  οπλίτες  </a:t>
            </a:r>
            <a:r>
              <a:rPr lang="el-GR" b="1" i="1" dirty="0" smtClean="0"/>
              <a:t>περίπου  στον  αριθμό 10.000 μέσα  σε  μία  λαμπρή  τελετή  να  νυμφευθούν περσίδες  γυναίκες.</a:t>
            </a:r>
          </a:p>
          <a:p>
            <a:r>
              <a:rPr lang="el-GR" b="1" i="1" dirty="0" smtClean="0"/>
              <a:t>Επιχειρείται   έτσι  μία  πληθυσμιακή  ανάμειξη  Ελλήνων  και  Περσών, </a:t>
            </a:r>
            <a:r>
              <a:rPr lang="el-GR" b="1" i="1" dirty="0" smtClean="0">
                <a:solidFill>
                  <a:srgbClr val="FF0000"/>
                </a:solidFill>
              </a:rPr>
              <a:t>που  όμως  δεν  στόχευε  στην  πληθυσμιακή  μεταβολή  του κράτους  των Περσών  αλλά  στη  δημιουργία  ενός  αρμονικού  συνόλου  που  θα  συνυπήρχε  και  θα  συμβίωνε  αρμονικά</a:t>
            </a:r>
            <a:r>
              <a:rPr lang="el-GR" b="1" i="1" dirty="0" smtClean="0"/>
              <a:t>.</a:t>
            </a:r>
          </a:p>
          <a:p>
            <a:r>
              <a:rPr lang="el-GR" b="1" i="1" dirty="0" smtClean="0"/>
              <a:t>Παράλληλα  διοργανώνει  </a:t>
            </a:r>
            <a:r>
              <a:rPr lang="el-GR" b="1" i="1" dirty="0" smtClean="0">
                <a:solidFill>
                  <a:srgbClr val="FF0000"/>
                </a:solidFill>
              </a:rPr>
              <a:t>διδασκαλία  ελληνικών  </a:t>
            </a:r>
            <a:r>
              <a:rPr lang="el-GR" b="1" i="1" dirty="0" smtClean="0"/>
              <a:t>για 40.000 παιδιά της Περσίας.</a:t>
            </a:r>
          </a:p>
          <a:p>
            <a:r>
              <a:rPr lang="el-GR" b="1" i="1" dirty="0" smtClean="0"/>
              <a:t>Επίσης  οργανώνει  στις  πόλεις  της  Ασίας  </a:t>
            </a:r>
            <a:r>
              <a:rPr lang="el-GR" b="1" i="1" dirty="0" smtClean="0">
                <a:solidFill>
                  <a:srgbClr val="FF0000"/>
                </a:solidFill>
              </a:rPr>
              <a:t>αγώνες  γυμναστικούς και μουσικούς</a:t>
            </a:r>
            <a:r>
              <a:rPr lang="el-GR" b="1" i="1" dirty="0" smtClean="0"/>
              <a:t>. Επίσης  προσκαλεί  ονομαστούς  καλλιτέχνες  από  την  Ελλάδα όπως  </a:t>
            </a:r>
            <a:r>
              <a:rPr lang="el-GR" b="1" i="1" dirty="0" smtClean="0">
                <a:solidFill>
                  <a:srgbClr val="FF0000"/>
                </a:solidFill>
              </a:rPr>
              <a:t>το Λύσιππο</a:t>
            </a:r>
            <a:r>
              <a:rPr lang="el-GR" b="1" i="1" dirty="0" smtClean="0"/>
              <a:t>, </a:t>
            </a:r>
            <a:r>
              <a:rPr lang="el-GR" b="1" i="1" dirty="0" smtClean="0">
                <a:solidFill>
                  <a:srgbClr val="FF0000"/>
                </a:solidFill>
              </a:rPr>
              <a:t>τον Απελλή  </a:t>
            </a:r>
            <a:r>
              <a:rPr lang="el-GR" b="1" i="1" dirty="0" smtClean="0"/>
              <a:t>για  να  αποθανατίσουν  με  τη  τέχνη  τους  τη  δόξα  του.</a:t>
            </a:r>
            <a:endParaRPr lang="el-GR" b="1" i="1" dirty="0"/>
          </a:p>
        </p:txBody>
      </p:sp>
    </p:spTree>
    <p:extLst>
      <p:ext uri="{BB962C8B-B14F-4D97-AF65-F5344CB8AC3E}">
        <p14:creationId xmlns:p14="http://schemas.microsoft.com/office/powerpoint/2010/main" val="10418923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C000"/>
            </a:solidFill>
          </a:ln>
        </p:spPr>
        <p:txBody>
          <a:bodyPr>
            <a:normAutofit/>
          </a:bodyPr>
          <a:lstStyle/>
          <a:p>
            <a:r>
              <a:rPr lang="el-GR" sz="2400" dirty="0" smtClean="0"/>
              <a:t/>
            </a:r>
            <a:br>
              <a:rPr lang="el-GR" sz="2400" dirty="0" smtClean="0"/>
            </a:br>
            <a:r>
              <a:rPr lang="el-GR" sz="2400" dirty="0" smtClean="0"/>
              <a:t>                    </a:t>
            </a:r>
            <a:r>
              <a:rPr lang="el-GR" sz="2400" b="1" i="1" dirty="0" smtClean="0"/>
              <a:t>‘’Οι  σατραπείες του  Μ. Αλεξάνδρου’’</a:t>
            </a:r>
            <a:endParaRPr lang="el-GR" sz="2400" b="1" i="1" dirty="0"/>
          </a:p>
        </p:txBody>
      </p:sp>
      <p:pic>
        <p:nvPicPr>
          <p:cNvPr id="1026" name="Picture 2" descr="https://upload.wikimedia.org/wikipedia/commons/thumb/d/d9/%CE%95%CF%80%CE%B1%CF%81%CF%87%CE%AF%CE%B5%CF%82_%CF%84%CE%B7%CF%82_%CE%9C%CE%B1%CE%BA%CE%B5%CE%B4%CE%BF%CE%BD%CE%B9%CE%BA%CE%AE%CF%82_%CE%B1%CF%85%CF%84%CE%BF%CE%BA%CF%81%CE%B1%CF%84%CE%BF%CF%81%CE%AF%CE%B1%CF%82.svg/400px-%CE%95%CF%80%CE%B1%CF%81%CF%87%CE%AF%CE%B5%CF%82_%CF%84%CE%B7%CF%82_%CE%9C%CE%B1%CE%BA%CE%B5%CE%B4%CE%BF%CE%BD%CE%B9%CE%BA%CE%AE%CF%82_%CE%B1%CF%85%CF%84%CE%BF%CE%BA%CF%81%CE%B1%CF%84%CE%BF%CF%81%CE%AF%CE%B1%CF%82.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4" y="2103120"/>
            <a:ext cx="8911687" cy="4545874"/>
          </a:xfrm>
          <a:prstGeom prst="rect">
            <a:avLst/>
          </a:prstGeom>
          <a:noFill/>
          <a:ln>
            <a:solidFill>
              <a:srgbClr val="FFC000"/>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35131" y="2991394"/>
            <a:ext cx="2181497" cy="2308324"/>
          </a:xfrm>
          <a:prstGeom prst="rect">
            <a:avLst/>
          </a:prstGeom>
          <a:solidFill>
            <a:srgbClr val="FFFF00"/>
          </a:solidFill>
          <a:ln>
            <a:solidFill>
              <a:srgbClr val="FF0000"/>
            </a:solidFill>
          </a:ln>
        </p:spPr>
        <p:txBody>
          <a:bodyPr wrap="square" rtlCol="0">
            <a:spAutoFit/>
          </a:bodyPr>
          <a:lstStyle/>
          <a:p>
            <a:r>
              <a:rPr lang="el-GR" sz="2400" b="1" i="1" dirty="0"/>
              <a:t>Χάρτης των </a:t>
            </a:r>
            <a:r>
              <a:rPr lang="el-GR" sz="2400" b="1" i="1" dirty="0">
                <a:hlinkClick r:id="rId3" tooltip="Σατραπεία"/>
              </a:rPr>
              <a:t>σατραπειών</a:t>
            </a:r>
            <a:r>
              <a:rPr lang="el-GR" sz="2400" b="1" i="1" dirty="0"/>
              <a:t> της </a:t>
            </a:r>
            <a:r>
              <a:rPr lang="el-GR" sz="2400" b="1" i="1" u="sng" dirty="0">
                <a:hlinkClick r:id="rId4" tooltip="Μακεδονική Αυτοκρατορία"/>
              </a:rPr>
              <a:t>Μακεδονικής </a:t>
            </a:r>
            <a:r>
              <a:rPr lang="el-GR" sz="2400" b="1" i="1" u="sng" dirty="0" smtClean="0">
                <a:hlinkClick r:id="rId4" tooltip="Μακεδονική Αυτοκρατορία"/>
              </a:rPr>
              <a:t>αυτοκρατορίας</a:t>
            </a:r>
            <a:r>
              <a:rPr lang="el-GR" sz="2400" b="1" i="1" u="sng" dirty="0" smtClean="0"/>
              <a:t>.</a:t>
            </a:r>
            <a:endParaRPr lang="el-GR" sz="2400" b="1" i="1" dirty="0"/>
          </a:p>
        </p:txBody>
      </p:sp>
    </p:spTree>
    <p:extLst>
      <p:ext uri="{BB962C8B-B14F-4D97-AF65-F5344CB8AC3E}">
        <p14:creationId xmlns:p14="http://schemas.microsoft.com/office/powerpoint/2010/main" val="3295330112"/>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C000"/>
            </a:solidFill>
          </a:ln>
        </p:spPr>
        <p:txBody>
          <a:bodyPr>
            <a:normAutofit/>
          </a:bodyPr>
          <a:lstStyle/>
          <a:p>
            <a:r>
              <a:rPr lang="el-GR" sz="2400" dirty="0" smtClean="0"/>
              <a:t/>
            </a:r>
            <a:br>
              <a:rPr lang="el-GR" sz="2400" dirty="0" smtClean="0"/>
            </a:br>
            <a:r>
              <a:rPr lang="el-GR" sz="2400" dirty="0"/>
              <a:t> </a:t>
            </a:r>
            <a:r>
              <a:rPr lang="el-GR" sz="2400" dirty="0" smtClean="0"/>
              <a:t>                                 </a:t>
            </a:r>
            <a:r>
              <a:rPr lang="el-GR" sz="2400" b="1" i="1" dirty="0" smtClean="0"/>
              <a:t>‘’Ίδρυση  πόλεων’’</a:t>
            </a:r>
            <a:endParaRPr lang="el-GR" sz="2400" b="1" i="1" dirty="0"/>
          </a:p>
        </p:txBody>
      </p:sp>
      <p:sp>
        <p:nvSpPr>
          <p:cNvPr id="3" name="Θέση περιεχομένου 2"/>
          <p:cNvSpPr>
            <a:spLocks noGrp="1"/>
          </p:cNvSpPr>
          <p:nvPr>
            <p:ph idx="1"/>
          </p:nvPr>
        </p:nvSpPr>
        <p:spPr>
          <a:solidFill>
            <a:srgbClr val="FFFF00"/>
          </a:solidFill>
          <a:ln>
            <a:solidFill>
              <a:srgbClr val="FF0000"/>
            </a:solidFill>
          </a:ln>
        </p:spPr>
        <p:txBody>
          <a:bodyPr>
            <a:normAutofit/>
          </a:bodyPr>
          <a:lstStyle/>
          <a:p>
            <a:r>
              <a:rPr lang="el-GR" b="1" i="1" dirty="0" smtClean="0"/>
              <a:t>Κατά  τη  διάρκεια  της  εκστρατείας  του  ο  Μ. Αλέξανδρος  δημιούργησε  πολλές νέες  πόλεις    σε  πολλά  σημεία  με  στρατηγική  σημασία.  Σ’ αυτές τις  πόλεις  εγκαταστάθηκαν  Έλληνες  από  την  κυρίως  Ελλάδα  αλλά  και από  τη  Μ. Ασία.</a:t>
            </a:r>
          </a:p>
          <a:p>
            <a:r>
              <a:rPr lang="el-GR" b="1" i="1" dirty="0" smtClean="0"/>
              <a:t>Άλλοι  λένε  ότι  ίδρυσε  </a:t>
            </a:r>
            <a:r>
              <a:rPr lang="el-GR" b="1" i="1" dirty="0" smtClean="0">
                <a:solidFill>
                  <a:srgbClr val="FF0000"/>
                </a:solidFill>
              </a:rPr>
              <a:t>72</a:t>
            </a:r>
            <a:r>
              <a:rPr lang="el-GR" b="1" i="1" dirty="0" smtClean="0"/>
              <a:t>  πόλεις  και  άλλοι  </a:t>
            </a:r>
            <a:r>
              <a:rPr lang="el-GR" b="1" i="1" dirty="0" smtClean="0">
                <a:solidFill>
                  <a:srgbClr val="FF0000"/>
                </a:solidFill>
              </a:rPr>
              <a:t>42</a:t>
            </a:r>
            <a:r>
              <a:rPr lang="el-GR" b="1" i="1" dirty="0" smtClean="0"/>
              <a:t>  πόλεις, που  όλες  ονομάστηκαν από  το  όνομά  του </a:t>
            </a:r>
            <a:r>
              <a:rPr lang="el-GR" b="1" i="1" dirty="0" smtClean="0">
                <a:solidFill>
                  <a:srgbClr val="FF0000"/>
                </a:solidFill>
              </a:rPr>
              <a:t>Αλεξάνδρειες</a:t>
            </a:r>
            <a:r>
              <a:rPr lang="el-GR" b="1" i="1" dirty="0" smtClean="0"/>
              <a:t>, εκτός  από  μία, που  ονομάστηκε  </a:t>
            </a:r>
            <a:r>
              <a:rPr lang="el-GR" b="1" i="1" dirty="0" smtClean="0">
                <a:solidFill>
                  <a:srgbClr val="FF0000"/>
                </a:solidFill>
              </a:rPr>
              <a:t>Βουκεφάλεια</a:t>
            </a:r>
            <a:r>
              <a:rPr lang="el-GR" b="1" i="1" dirty="0" smtClean="0"/>
              <a:t> από  το  όνομα  του  αγαπημένου  του  αλόγου.</a:t>
            </a:r>
          </a:p>
          <a:p>
            <a:r>
              <a:rPr lang="el-GR" b="1" i="1" dirty="0" smtClean="0"/>
              <a:t> Σ’  αυτές  αρχικά  τοποθέτησε  μακεδονικές  φρουρές, στην  πορεία  όμως εξελίχθηκαν  σε  σπουδαία  κέντρα  διάδοσης  του Ελληνισμού  αλλά  και  σε  σημαντικά  οικονομικά  κέντρα. Σ’  αυτές  άνθισαν: η  ελληνική  παιδεία, η ελληνική  γλώσσα, ο  ελληνικός  τρόπος  ζωής</a:t>
            </a:r>
            <a:r>
              <a:rPr lang="el-GR" b="1" i="1" dirty="0" smtClean="0">
                <a:solidFill>
                  <a:srgbClr val="FF0000"/>
                </a:solidFill>
              </a:rPr>
              <a:t>, φανερώνοντας το  μεγάλο  εκπολιτιστικό  έργο  του  Μ. Αλεξάνδρου</a:t>
            </a:r>
            <a:r>
              <a:rPr lang="el-GR" b="1" i="1" dirty="0" smtClean="0"/>
              <a:t>.</a:t>
            </a:r>
            <a:endParaRPr lang="el-GR" b="1" i="1" dirty="0"/>
          </a:p>
        </p:txBody>
      </p:sp>
    </p:spTree>
    <p:extLst>
      <p:ext uri="{BB962C8B-B14F-4D97-AF65-F5344CB8AC3E}">
        <p14:creationId xmlns:p14="http://schemas.microsoft.com/office/powerpoint/2010/main" val="108335623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p:spPr>
        <p:txBody>
          <a:bodyPr>
            <a:normAutofit/>
          </a:bodyPr>
          <a:lstStyle/>
          <a:p>
            <a:r>
              <a:rPr lang="el-GR" sz="2800" dirty="0" smtClean="0"/>
              <a:t/>
            </a:r>
            <a:br>
              <a:rPr lang="el-GR" sz="2800" dirty="0" smtClean="0"/>
            </a:br>
            <a:r>
              <a:rPr lang="el-GR" sz="2800" dirty="0" smtClean="0"/>
              <a:t>                            </a:t>
            </a:r>
            <a:r>
              <a:rPr lang="el-GR" sz="2800" b="1" i="1" dirty="0" smtClean="0"/>
              <a:t>‘’Επιπλέον  μέτρα’’</a:t>
            </a:r>
            <a:endParaRPr lang="el-GR" sz="2800" b="1" i="1" dirty="0"/>
          </a:p>
        </p:txBody>
      </p:sp>
      <p:sp>
        <p:nvSpPr>
          <p:cNvPr id="3" name="Θέση περιεχομένου 2"/>
          <p:cNvSpPr>
            <a:spLocks noGrp="1"/>
          </p:cNvSpPr>
          <p:nvPr>
            <p:ph idx="1"/>
          </p:nvPr>
        </p:nvSpPr>
        <p:spPr>
          <a:solidFill>
            <a:srgbClr val="FFFF00"/>
          </a:solidFill>
          <a:ln>
            <a:solidFill>
              <a:srgbClr val="FFC000"/>
            </a:solidFill>
          </a:ln>
        </p:spPr>
        <p:txBody>
          <a:bodyPr>
            <a:normAutofit lnSpcReduction="10000"/>
          </a:bodyPr>
          <a:lstStyle/>
          <a:p>
            <a:r>
              <a:rPr lang="el-GR" b="1" i="1" dirty="0" smtClean="0">
                <a:solidFill>
                  <a:srgbClr val="FF0000"/>
                </a:solidFill>
              </a:rPr>
              <a:t>ΓΙΑ  ΤΗ  ΘΡΗΣΚΕΙΑ: </a:t>
            </a:r>
            <a:r>
              <a:rPr lang="el-GR" b="1" i="1" dirty="0" smtClean="0">
                <a:solidFill>
                  <a:schemeClr val="tx1"/>
                </a:solidFill>
              </a:rPr>
              <a:t> Ο  ίδιος  λάτρευε  τους  Έλληνες  θεούς, όμως  επιτρέπει  </a:t>
            </a:r>
            <a:r>
              <a:rPr lang="el-GR" b="1" i="1" dirty="0" smtClean="0">
                <a:solidFill>
                  <a:srgbClr val="FF0000"/>
                </a:solidFill>
              </a:rPr>
              <a:t>την  ανεξιθρησκεία</a:t>
            </a:r>
            <a:r>
              <a:rPr lang="el-GR" b="1" i="1" dirty="0" smtClean="0">
                <a:solidFill>
                  <a:schemeClr val="tx1"/>
                </a:solidFill>
              </a:rPr>
              <a:t>,  δηλαδή  ο  καθένας  είναι  ελεύθερος  να  πιστεύει  σ’ όποιον  θεό  θέλει.</a:t>
            </a:r>
          </a:p>
          <a:p>
            <a:r>
              <a:rPr lang="el-GR" b="1" i="1" dirty="0" smtClean="0">
                <a:solidFill>
                  <a:srgbClr val="FF0000"/>
                </a:solidFill>
              </a:rPr>
              <a:t>ΓΙΑ ΤΗΝ  ΟΙΚΟΝΟΜΙΑ:  Επιβάλλει  κοινό  νόμισμα</a:t>
            </a:r>
            <a:r>
              <a:rPr lang="el-GR" b="1" i="1" dirty="0" smtClean="0">
                <a:solidFill>
                  <a:schemeClr val="tx1"/>
                </a:solidFill>
              </a:rPr>
              <a:t>. Το  μακεδονικό  νόμισμα αντικαθιστά  τους  δαρεικούς, τα  βαριά  περσικά  νομίσματα. Προχωρεί  στην  κατασκευή  μεγάλων  έργων  όπως  λιμανιών, διωρύγων και επιτρέπει τις  ανταλλαγές ζωικών, φυτικών προϊόντων αλλά  και  ανθρώπων  ανάμεσα  σε  απομακρυσμένες  περιοχές. Στόχος  του: </a:t>
            </a:r>
            <a:r>
              <a:rPr lang="el-GR" b="1" i="1" dirty="0" smtClean="0">
                <a:solidFill>
                  <a:srgbClr val="FF0000"/>
                </a:solidFill>
              </a:rPr>
              <a:t>η  ασφαλέστερη  ενοποίηση της  τεράστιας  αυτοκρατορίας  του</a:t>
            </a:r>
            <a:r>
              <a:rPr lang="el-GR" b="1" i="1" dirty="0" smtClean="0">
                <a:solidFill>
                  <a:schemeClr val="tx1"/>
                </a:solidFill>
              </a:rPr>
              <a:t>.</a:t>
            </a:r>
          </a:p>
          <a:p>
            <a:r>
              <a:rPr lang="el-GR" b="1" i="1" dirty="0" smtClean="0">
                <a:solidFill>
                  <a:srgbClr val="FF0000"/>
                </a:solidFill>
              </a:rPr>
              <a:t>ΓΙΑ  ΤΟ  ΠΟΛΙΤΕΥΜΑ: </a:t>
            </a:r>
            <a:r>
              <a:rPr lang="el-GR" b="1" i="1" dirty="0" smtClean="0">
                <a:solidFill>
                  <a:schemeClr val="tx1"/>
                </a:solidFill>
              </a:rPr>
              <a:t> Ο  Αλέξανδρος  έμεινε  στην  εξουσία  περίπου δωδεκάμισι χρόνια. Το  πολίτευμα  που  εφάρμοσε  ήταν  </a:t>
            </a:r>
            <a:r>
              <a:rPr lang="el-GR" b="1" i="1" dirty="0" smtClean="0">
                <a:solidFill>
                  <a:srgbClr val="FF0000"/>
                </a:solidFill>
              </a:rPr>
              <a:t>συγκεντρωτικό, </a:t>
            </a:r>
            <a:r>
              <a:rPr lang="el-GR" b="1" i="1" dirty="0" smtClean="0">
                <a:solidFill>
                  <a:schemeClr val="tx1"/>
                </a:solidFill>
              </a:rPr>
              <a:t>όμως  στηριζόταν  σε  δύο  μεγάλες  αρχές: </a:t>
            </a:r>
            <a:r>
              <a:rPr lang="el-GR" b="1" i="1" dirty="0" smtClean="0">
                <a:solidFill>
                  <a:srgbClr val="FF0000"/>
                </a:solidFill>
              </a:rPr>
              <a:t>στην  ισότητα  όλων  των λαών αλλά  και  στην  αντιρατσιστική συμπεριφορά</a:t>
            </a:r>
            <a:r>
              <a:rPr lang="el-GR" b="1" i="1" dirty="0" smtClean="0">
                <a:solidFill>
                  <a:schemeClr val="tx1"/>
                </a:solidFill>
              </a:rPr>
              <a:t>.</a:t>
            </a:r>
            <a:endParaRPr lang="el-GR" b="1" i="1" dirty="0">
              <a:solidFill>
                <a:srgbClr val="FF0000"/>
              </a:solidFill>
            </a:endParaRPr>
          </a:p>
        </p:txBody>
      </p:sp>
    </p:spTree>
    <p:extLst>
      <p:ext uri="{BB962C8B-B14F-4D97-AF65-F5344CB8AC3E}">
        <p14:creationId xmlns:p14="http://schemas.microsoft.com/office/powerpoint/2010/main" val="253333319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92D050"/>
          </a:solidFill>
          <a:ln>
            <a:solidFill>
              <a:srgbClr val="FFFF00"/>
            </a:solidFill>
          </a:ln>
        </p:spPr>
        <p:txBody>
          <a:bodyPr>
            <a:normAutofit/>
          </a:bodyPr>
          <a:lstStyle/>
          <a:p>
            <a:r>
              <a:rPr lang="en-US" sz="2800" dirty="0" smtClean="0"/>
              <a:t/>
            </a:r>
            <a:br>
              <a:rPr lang="en-US" sz="2800" dirty="0" smtClean="0"/>
            </a:br>
            <a:r>
              <a:rPr lang="en-US" sz="2800" dirty="0"/>
              <a:t> </a:t>
            </a:r>
            <a:r>
              <a:rPr lang="el-GR" sz="2800" dirty="0" smtClean="0"/>
              <a:t>                    </a:t>
            </a:r>
            <a:r>
              <a:rPr lang="en-US" sz="2800" dirty="0" smtClean="0"/>
              <a:t> </a:t>
            </a:r>
            <a:r>
              <a:rPr lang="en-US" sz="2800" b="1" i="1" dirty="0" smtClean="0"/>
              <a:t>‘’</a:t>
            </a:r>
            <a:r>
              <a:rPr lang="el-GR" sz="2800" b="1" i="1" dirty="0" smtClean="0"/>
              <a:t>Ερωτήσεις  Εμπέδωσης’’</a:t>
            </a:r>
            <a:endParaRPr lang="el-GR" sz="2800" b="1" i="1" dirty="0"/>
          </a:p>
        </p:txBody>
      </p:sp>
      <p:sp>
        <p:nvSpPr>
          <p:cNvPr id="3" name="Θέση περιεχομένου 2"/>
          <p:cNvSpPr>
            <a:spLocks noGrp="1"/>
          </p:cNvSpPr>
          <p:nvPr>
            <p:ph idx="1"/>
          </p:nvPr>
        </p:nvSpPr>
        <p:spPr>
          <a:solidFill>
            <a:srgbClr val="FFFF00"/>
          </a:solidFill>
          <a:ln>
            <a:solidFill>
              <a:srgbClr val="C00000"/>
            </a:solidFill>
          </a:ln>
        </p:spPr>
        <p:txBody>
          <a:bodyPr/>
          <a:lstStyle/>
          <a:p>
            <a:r>
              <a:rPr lang="el-GR" b="1" i="1" dirty="0" smtClean="0"/>
              <a:t>1. </a:t>
            </a:r>
            <a:r>
              <a:rPr lang="el-GR" sz="1600" b="1" i="1" dirty="0" smtClean="0"/>
              <a:t>Πόσο  ετών  ήταν  ο Αλέξανδρος, όταν  ανέλαβε τη  βασιλεία της Μακεδονίας;</a:t>
            </a:r>
          </a:p>
          <a:p>
            <a:r>
              <a:rPr lang="el-GR" sz="1600" b="1" i="1" dirty="0" smtClean="0"/>
              <a:t>2. Ο  πατέρας  του, Φίλιππος ο  Β’, φρόντισε  να  πάρει  ο Αλέξανδρος την καλύτερη </a:t>
            </a:r>
          </a:p>
          <a:p>
            <a:r>
              <a:rPr lang="el-GR" sz="1600" b="1" i="1" dirty="0"/>
              <a:t> </a:t>
            </a:r>
            <a:r>
              <a:rPr lang="el-GR" sz="1600" b="1" i="1" dirty="0" smtClean="0"/>
              <a:t>    για την  εποχή  του  μόρφωση. Πώς;</a:t>
            </a:r>
          </a:p>
          <a:p>
            <a:r>
              <a:rPr lang="el-GR" sz="1600" b="1" i="1" dirty="0" smtClean="0"/>
              <a:t>3.  Ποιο  ήταν  το  όραμα  του Μ. Αλεξάνδρου;</a:t>
            </a:r>
          </a:p>
          <a:p>
            <a:r>
              <a:rPr lang="el-GR" sz="1600" b="1" i="1" dirty="0" smtClean="0"/>
              <a:t>4.  Σταθμοί  της  εκστρατείας  του  ήταν  οι μάχες: στο Γρανικό  ποταμό, στην πεδιάδα</a:t>
            </a:r>
          </a:p>
          <a:p>
            <a:r>
              <a:rPr lang="el-GR" sz="1600" b="1" i="1" dirty="0"/>
              <a:t> </a:t>
            </a:r>
            <a:r>
              <a:rPr lang="el-GR" sz="1600" b="1" i="1" dirty="0" smtClean="0"/>
              <a:t>    της  Ισσού  και  στα  Γαυγάμηλα. Πότε  έγιναν  αντίστοιχα;</a:t>
            </a:r>
          </a:p>
          <a:p>
            <a:r>
              <a:rPr lang="el-GR" sz="1600" b="1" i="1" dirty="0" smtClean="0"/>
              <a:t>5.  Ποια  τα  μέτρα  του  Μ. Αλεξάνδρου  στο  στρατό, στη διοίκηση, στην οικονομία</a:t>
            </a:r>
          </a:p>
          <a:p>
            <a:r>
              <a:rPr lang="el-GR" sz="1600" b="1" i="1" dirty="0"/>
              <a:t> </a:t>
            </a:r>
            <a:r>
              <a:rPr lang="el-GR" sz="1600" b="1" i="1" dirty="0" smtClean="0"/>
              <a:t>   στη  θρησκεία  και  στο  πολίτευμα;   Τι  εξυπηρετούσαν  οι   ‘’μεικτοί γάμοι’’;</a:t>
            </a:r>
          </a:p>
          <a:p>
            <a:r>
              <a:rPr lang="el-GR" sz="1600" b="1" i="1" dirty="0" smtClean="0"/>
              <a:t>6. Ιστορικά  πόσες  πόλεις  παραδίδεται  ότι ίδρυσε  ο  Μ. Αλέξανδρος; Τι  μαρτυρεί </a:t>
            </a:r>
          </a:p>
          <a:p>
            <a:r>
              <a:rPr lang="el-GR" sz="1600" b="1" i="1" dirty="0"/>
              <a:t> </a:t>
            </a:r>
            <a:r>
              <a:rPr lang="el-GR" sz="1600" b="1" i="1" dirty="0" smtClean="0"/>
              <a:t>   αυτή  η  ενέργειά  του;</a:t>
            </a:r>
            <a:endParaRPr lang="el-GR" sz="1600" b="1" i="1" dirty="0"/>
          </a:p>
        </p:txBody>
      </p:sp>
    </p:spTree>
    <p:extLst>
      <p:ext uri="{BB962C8B-B14F-4D97-AF65-F5344CB8AC3E}">
        <p14:creationId xmlns:p14="http://schemas.microsoft.com/office/powerpoint/2010/main" val="2779089905"/>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92D050"/>
          </a:solidFill>
          <a:ln>
            <a:solidFill>
              <a:srgbClr val="FFFF00"/>
            </a:solidFill>
          </a:ln>
        </p:spPr>
        <p:txBody>
          <a:bodyPr>
            <a:normAutofit/>
          </a:bodyPr>
          <a:lstStyle/>
          <a:p>
            <a:r>
              <a:rPr lang="el-GR" sz="2800" dirty="0" smtClean="0"/>
              <a:t/>
            </a:r>
            <a:br>
              <a:rPr lang="el-GR" sz="2800" dirty="0" smtClean="0"/>
            </a:br>
            <a:r>
              <a:rPr lang="el-GR" sz="2800" dirty="0"/>
              <a:t> </a:t>
            </a:r>
            <a:r>
              <a:rPr lang="el-GR" sz="2800" dirty="0" smtClean="0"/>
              <a:t>                      </a:t>
            </a:r>
            <a:r>
              <a:rPr lang="el-GR" sz="2800" b="1" i="1" dirty="0" smtClean="0"/>
              <a:t>‘’Συνέχεια  Ερωτήσεων’’</a:t>
            </a:r>
            <a:endParaRPr lang="el-GR" sz="2800" b="1" i="1" dirty="0"/>
          </a:p>
        </p:txBody>
      </p:sp>
      <p:sp>
        <p:nvSpPr>
          <p:cNvPr id="3" name="Θέση περιεχομένου 2"/>
          <p:cNvSpPr>
            <a:spLocks noGrp="1"/>
          </p:cNvSpPr>
          <p:nvPr>
            <p:ph idx="1"/>
          </p:nvPr>
        </p:nvSpPr>
        <p:spPr>
          <a:solidFill>
            <a:srgbClr val="FFFF00"/>
          </a:solidFill>
          <a:ln>
            <a:solidFill>
              <a:srgbClr val="C00000"/>
            </a:solidFill>
          </a:ln>
        </p:spPr>
        <p:txBody>
          <a:bodyPr>
            <a:normAutofit fontScale="92500"/>
          </a:bodyPr>
          <a:lstStyle/>
          <a:p>
            <a:r>
              <a:rPr lang="el-GR" b="1" i="1" dirty="0" smtClean="0"/>
              <a:t>7. Πότε  ακριβώς  πέθανε  ο  Μ.  Αλέξανδρος; Ποιες  οι  πληροφορίες  για</a:t>
            </a:r>
          </a:p>
          <a:p>
            <a:r>
              <a:rPr lang="el-GR" b="1" i="1" dirty="0"/>
              <a:t> </a:t>
            </a:r>
            <a:r>
              <a:rPr lang="el-GR" b="1" i="1" dirty="0" smtClean="0"/>
              <a:t>   τον  τάφο  του;</a:t>
            </a:r>
          </a:p>
          <a:p>
            <a:r>
              <a:rPr lang="el-GR" b="1" i="1" dirty="0" smtClean="0"/>
              <a:t>8. Πεθαίνοντας  ο  Μ. Αλέξανδρος  άφησε  στους  διαδόχους  του  μία αχανή</a:t>
            </a:r>
          </a:p>
          <a:p>
            <a:r>
              <a:rPr lang="el-GR" b="1" i="1" dirty="0"/>
              <a:t> </a:t>
            </a:r>
            <a:r>
              <a:rPr lang="el-GR" b="1" i="1" dirty="0" smtClean="0"/>
              <a:t>   αυτοκρατορία. Ποια  ήταν  τα  γεωγραφικά  της  όρια;</a:t>
            </a:r>
          </a:p>
          <a:p>
            <a:r>
              <a:rPr lang="el-GR" b="1" i="1" dirty="0" smtClean="0"/>
              <a:t>9. Γνωρίζοντας  πια  συνολικά  το  έργο  του  Μ. Αλεξάνδρου μπορείτε  να</a:t>
            </a:r>
          </a:p>
          <a:p>
            <a:r>
              <a:rPr lang="el-GR" b="1" i="1" dirty="0"/>
              <a:t> </a:t>
            </a:r>
            <a:r>
              <a:rPr lang="el-GR" b="1" i="1" dirty="0" smtClean="0"/>
              <a:t>   τον  χαρακτηρίσετε  σύντομα; Αλλιώς  δικαιολογούνται  από  το  έργο  του</a:t>
            </a:r>
          </a:p>
          <a:p>
            <a:r>
              <a:rPr lang="el-GR" b="1" i="1" dirty="0"/>
              <a:t> </a:t>
            </a:r>
            <a:r>
              <a:rPr lang="el-GR" b="1" i="1" dirty="0" smtClean="0"/>
              <a:t>   οι  προσδιορισμοί: ‘’μέγας στρατηλάτης’’ και ‘’σπουδαίος εκπολιτιστής’’;</a:t>
            </a:r>
          </a:p>
          <a:p>
            <a:pPr marL="0" indent="0">
              <a:buNone/>
            </a:pPr>
            <a:endParaRPr lang="el-GR" b="1" i="1" dirty="0" smtClean="0"/>
          </a:p>
          <a:p>
            <a:r>
              <a:rPr lang="el-GR" sz="1900" b="1" i="1" dirty="0" smtClean="0">
                <a:solidFill>
                  <a:srgbClr val="C00000"/>
                </a:solidFill>
              </a:rPr>
              <a:t>‘’ΔΕΝ  ΞΕΧΝΩ: ΜΕΛΕΤΗ  ΠΗΓΩΝ-ΚΕΙΜΕΝΩΝ  ΤΟΥ  ΣΧΟΛΙΚΟΥ ΒΙΒΛΙΟΥ ΜΟΥ’’</a:t>
            </a:r>
            <a:endParaRPr lang="el-GR" sz="1900" b="1" i="1" dirty="0">
              <a:solidFill>
                <a:srgbClr val="C00000"/>
              </a:solidFill>
            </a:endParaRPr>
          </a:p>
        </p:txBody>
      </p:sp>
    </p:spTree>
    <p:extLst>
      <p:ext uri="{BB962C8B-B14F-4D97-AF65-F5344CB8AC3E}">
        <p14:creationId xmlns:p14="http://schemas.microsoft.com/office/powerpoint/2010/main" val="26361397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0000"/>
            </a:solidFill>
          </a:ln>
        </p:spPr>
        <p:txBody>
          <a:bodyPr>
            <a:normAutofit/>
          </a:bodyPr>
          <a:lstStyle/>
          <a:p>
            <a:r>
              <a:rPr lang="el-GR" sz="2400" dirty="0" smtClean="0"/>
              <a:t/>
            </a:r>
            <a:br>
              <a:rPr lang="el-GR" sz="2400" dirty="0" smtClean="0"/>
            </a:br>
            <a:r>
              <a:rPr lang="el-GR" sz="2400" dirty="0"/>
              <a:t> </a:t>
            </a:r>
            <a:r>
              <a:rPr lang="el-GR" sz="2400" dirty="0" smtClean="0"/>
              <a:t>                                 </a:t>
            </a:r>
            <a:r>
              <a:rPr lang="el-GR" sz="2400" b="1" i="1" dirty="0" smtClean="0"/>
              <a:t>‘’ ΒΙΒΛΙΟΓΡΑΦΙΑ’’</a:t>
            </a:r>
            <a:endParaRPr lang="el-GR" sz="2400" b="1" i="1" dirty="0"/>
          </a:p>
        </p:txBody>
      </p:sp>
      <p:sp>
        <p:nvSpPr>
          <p:cNvPr id="3" name="Θέση περιεχομένου 2"/>
          <p:cNvSpPr>
            <a:spLocks noGrp="1"/>
          </p:cNvSpPr>
          <p:nvPr>
            <p:ph idx="1"/>
          </p:nvPr>
        </p:nvSpPr>
        <p:spPr>
          <a:solidFill>
            <a:srgbClr val="FFC000"/>
          </a:solidFill>
          <a:ln>
            <a:solidFill>
              <a:srgbClr val="FF0000"/>
            </a:solidFill>
          </a:ln>
        </p:spPr>
        <p:txBody>
          <a:bodyPr/>
          <a:lstStyle/>
          <a:p>
            <a:r>
              <a:rPr lang="el-GR" b="1" i="1" dirty="0" smtClean="0"/>
              <a:t>1. Το  πληροφοριακό  υλικό  προέρχεται   αποκλειστικά  από  τη</a:t>
            </a:r>
          </a:p>
          <a:p>
            <a:r>
              <a:rPr lang="el-GR" b="1" i="1" dirty="0"/>
              <a:t> </a:t>
            </a:r>
            <a:r>
              <a:rPr lang="el-GR" b="1" i="1" dirty="0" smtClean="0"/>
              <a:t>   </a:t>
            </a:r>
            <a:r>
              <a:rPr lang="el-GR" b="1" i="1" dirty="0" smtClean="0">
                <a:solidFill>
                  <a:srgbClr val="FF0000"/>
                </a:solidFill>
              </a:rPr>
              <a:t>‘’ΒΙΚΙΠΑΙΔΕΙΑ’’</a:t>
            </a:r>
            <a:r>
              <a:rPr lang="el-GR" b="1" i="1" dirty="0" smtClean="0">
                <a:solidFill>
                  <a:schemeClr val="tx1"/>
                </a:solidFill>
              </a:rPr>
              <a:t>.</a:t>
            </a:r>
            <a:endParaRPr lang="el-GR" b="1" i="1" dirty="0" smtClean="0">
              <a:solidFill>
                <a:srgbClr val="FF0000"/>
              </a:solidFill>
            </a:endParaRPr>
          </a:p>
          <a:p>
            <a:r>
              <a:rPr lang="el-GR" b="1" i="1" dirty="0" smtClean="0"/>
              <a:t>2. Το   φωτογραφικό  υλικό  προέρχεται  από  τις  παρακάτω  ιστοσελίδες:</a:t>
            </a:r>
          </a:p>
          <a:p>
            <a:r>
              <a:rPr lang="el-GR" b="1" i="1" dirty="0"/>
              <a:t> </a:t>
            </a:r>
            <a:r>
              <a:rPr lang="el-GR" b="1" i="1" dirty="0" smtClean="0"/>
              <a:t>   α. </a:t>
            </a:r>
            <a:r>
              <a:rPr lang="en-US" b="1" i="1" dirty="0" smtClean="0">
                <a:hlinkClick r:id="rId3"/>
              </a:rPr>
              <a:t>www.Lifo.gr</a:t>
            </a:r>
            <a:endParaRPr lang="en-US" b="1" i="1" dirty="0" smtClean="0"/>
          </a:p>
          <a:p>
            <a:r>
              <a:rPr lang="en-US" b="1" i="1" dirty="0"/>
              <a:t> </a:t>
            </a:r>
            <a:r>
              <a:rPr lang="en-US" b="1" i="1" dirty="0" smtClean="0"/>
              <a:t>   </a:t>
            </a:r>
            <a:r>
              <a:rPr lang="el-GR" b="1" i="1" dirty="0" smtClean="0"/>
              <a:t>β.</a:t>
            </a:r>
            <a:r>
              <a:rPr lang="en-US" b="1" i="1" dirty="0">
                <a:hlinkClick r:id="rId4"/>
              </a:rPr>
              <a:t> </a:t>
            </a:r>
            <a:r>
              <a:rPr lang="en-US" b="1" i="1" dirty="0" smtClean="0">
                <a:hlinkClick r:id="rId4"/>
              </a:rPr>
              <a:t>z11.invisionfree.com</a:t>
            </a:r>
            <a:endParaRPr lang="el-GR" b="1" i="1" dirty="0" smtClean="0"/>
          </a:p>
          <a:p>
            <a:r>
              <a:rPr lang="el-GR" b="1" i="1" dirty="0"/>
              <a:t> </a:t>
            </a:r>
            <a:r>
              <a:rPr lang="el-GR" b="1" i="1" dirty="0" smtClean="0"/>
              <a:t>   γ.</a:t>
            </a:r>
            <a:r>
              <a:rPr lang="en-US" b="1" i="1" u="sng" dirty="0">
                <a:hlinkClick r:id="rId5"/>
              </a:rPr>
              <a:t> </a:t>
            </a:r>
            <a:r>
              <a:rPr lang="en-US" b="1" i="1" u="sng" dirty="0" smtClean="0">
                <a:hlinkClick r:id="rId5"/>
              </a:rPr>
              <a:t>slideplayer.gr</a:t>
            </a:r>
            <a:endParaRPr lang="el-GR" b="1" i="1" u="sng" dirty="0" smtClean="0"/>
          </a:p>
          <a:p>
            <a:r>
              <a:rPr lang="el-GR" b="1" i="1" dirty="0" smtClean="0"/>
              <a:t>    δ. </a:t>
            </a:r>
            <a:r>
              <a:rPr lang="en-US" b="1" i="1" u="sng" dirty="0">
                <a:solidFill>
                  <a:srgbClr val="FF0000"/>
                </a:solidFill>
              </a:rPr>
              <a:t>d</a:t>
            </a:r>
            <a:r>
              <a:rPr lang="en-US" b="1" i="1" u="sng" dirty="0" smtClean="0">
                <a:solidFill>
                  <a:srgbClr val="FF0000"/>
                </a:solidFill>
              </a:rPr>
              <a:t>askalemata. weebly.com</a:t>
            </a:r>
          </a:p>
          <a:p>
            <a:r>
              <a:rPr lang="en-US" b="1" i="1" dirty="0"/>
              <a:t> </a:t>
            </a:r>
            <a:r>
              <a:rPr lang="en-US" b="1" i="1" dirty="0" smtClean="0"/>
              <a:t>   </a:t>
            </a:r>
            <a:r>
              <a:rPr lang="el-GR" b="1" i="1" dirty="0" smtClean="0"/>
              <a:t>ε. </a:t>
            </a:r>
            <a:r>
              <a:rPr lang="en-US" b="1" i="1" dirty="0" smtClean="0">
                <a:hlinkClick r:id="rId6"/>
              </a:rPr>
              <a:t>www.slideshare.net</a:t>
            </a:r>
            <a:endParaRPr lang="en-US" b="1" i="1" dirty="0" smtClean="0"/>
          </a:p>
          <a:p>
            <a:r>
              <a:rPr lang="en-US" b="1" i="1" dirty="0"/>
              <a:t> </a:t>
            </a:r>
            <a:r>
              <a:rPr lang="el-GR" b="1" i="1" dirty="0" smtClean="0"/>
              <a:t>            </a:t>
            </a:r>
            <a:r>
              <a:rPr lang="en-US" b="1" i="1" dirty="0" smtClean="0"/>
              <a:t>  ‘’ </a:t>
            </a:r>
            <a:r>
              <a:rPr lang="el-GR" b="1" i="1" dirty="0" smtClean="0"/>
              <a:t>ΑΝΑΔΗΜΟΣΙΕΥΣΗ  ΣΤΙΣ 02/04/2016, ΗΜΕΡΑ  ΣΑΒΒΑΤΟ’’.</a:t>
            </a:r>
            <a:endParaRPr lang="en-US" b="1" i="1" dirty="0" smtClean="0"/>
          </a:p>
          <a:p>
            <a:endParaRPr lang="el-GR" dirty="0"/>
          </a:p>
        </p:txBody>
      </p:sp>
    </p:spTree>
    <p:extLst>
      <p:ext uri="{BB962C8B-B14F-4D97-AF65-F5344CB8AC3E}">
        <p14:creationId xmlns:p14="http://schemas.microsoft.com/office/powerpoint/2010/main" val="27609407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solidFill>
            <a:srgbClr val="FFC000"/>
          </a:solidFill>
          <a:ln>
            <a:solidFill>
              <a:srgbClr val="FFFF00"/>
            </a:solidFill>
          </a:ln>
        </p:spPr>
        <p:txBody>
          <a:bodyPr>
            <a:normAutofit/>
          </a:bodyPr>
          <a:lstStyle/>
          <a:p>
            <a:r>
              <a:rPr lang="en-US" sz="2400" dirty="0" smtClean="0"/>
              <a:t/>
            </a:r>
            <a:br>
              <a:rPr lang="en-US" sz="2400" dirty="0" smtClean="0"/>
            </a:br>
            <a:r>
              <a:rPr lang="el-GR" sz="2400" dirty="0" smtClean="0"/>
              <a:t>           </a:t>
            </a:r>
            <a:r>
              <a:rPr lang="en-US" sz="2400" b="1" i="1" dirty="0" smtClean="0"/>
              <a:t>‘’</a:t>
            </a:r>
            <a:r>
              <a:rPr lang="el-GR" sz="2400" b="1" i="1" dirty="0" smtClean="0"/>
              <a:t>ΑΛΕΞΑΝΔΡΟΣ Ο Γ’ ή ΜΕΓΑΣ  ΑΛΕΞΑΝΔΡΟΣ’’</a:t>
            </a:r>
            <a:endParaRPr lang="el-GR" sz="2400" b="1" i="1" dirty="0"/>
          </a:p>
        </p:txBody>
      </p:sp>
      <p:sp>
        <p:nvSpPr>
          <p:cNvPr id="5" name="Θέση περιεχομένου 4"/>
          <p:cNvSpPr>
            <a:spLocks noGrp="1"/>
          </p:cNvSpPr>
          <p:nvPr>
            <p:ph idx="1"/>
          </p:nvPr>
        </p:nvSpPr>
        <p:spPr>
          <a:solidFill>
            <a:srgbClr val="FFFF00"/>
          </a:solidFill>
          <a:ln>
            <a:solidFill>
              <a:srgbClr val="FF0000"/>
            </a:solidFill>
          </a:ln>
        </p:spPr>
        <p:txBody>
          <a:bodyPr>
            <a:normAutofit fontScale="92500" lnSpcReduction="10000"/>
          </a:bodyPr>
          <a:lstStyle/>
          <a:p>
            <a:r>
              <a:rPr lang="el-GR" b="1" i="1" dirty="0" smtClean="0">
                <a:solidFill>
                  <a:srgbClr val="FF0000"/>
                </a:solidFill>
              </a:rPr>
              <a:t> Η  ΖΩΗ  ΚΑΙ  ΤΟ  ΕΡΓΟ  ΤΟΥ  ΜΕΣΑ  ΑΠΌ  ΧΡΟΝΟΛΟΓΙΕΣ  ΣΤΑΘΜΟΥΣ:</a:t>
            </a:r>
          </a:p>
          <a:p>
            <a:r>
              <a:rPr lang="el-GR" b="1" i="1" dirty="0" smtClean="0">
                <a:solidFill>
                  <a:srgbClr val="FF0000"/>
                </a:solidFill>
              </a:rPr>
              <a:t>356 π.χ.: </a:t>
            </a:r>
            <a:r>
              <a:rPr lang="el-GR" b="1" i="1" dirty="0" smtClean="0">
                <a:solidFill>
                  <a:schemeClr val="tx1"/>
                </a:solidFill>
              </a:rPr>
              <a:t>Γεννιέται  στην Πέλλα  της  Μακεδονίας. Υιός  του Φιλίππου Β’ και της Ολυμπιάδας, πριγκίπισσα της Ηπείρου.</a:t>
            </a:r>
          </a:p>
          <a:p>
            <a:r>
              <a:rPr lang="el-GR" b="1" i="1" dirty="0" smtClean="0">
                <a:solidFill>
                  <a:srgbClr val="FF0000"/>
                </a:solidFill>
              </a:rPr>
              <a:t>336 π.χ.: </a:t>
            </a:r>
            <a:r>
              <a:rPr lang="el-GR" b="1" i="1" dirty="0" smtClean="0">
                <a:solidFill>
                  <a:schemeClr val="tx1"/>
                </a:solidFill>
              </a:rPr>
              <a:t>Σε  ηλικία  21  ετών  γίνεται  βασιλιάς  της  Μακεδονίας.</a:t>
            </a:r>
          </a:p>
          <a:p>
            <a:r>
              <a:rPr lang="el-GR" b="1" i="1" dirty="0" smtClean="0">
                <a:solidFill>
                  <a:srgbClr val="FF0000"/>
                </a:solidFill>
              </a:rPr>
              <a:t>Μόρφωση: </a:t>
            </a:r>
            <a:r>
              <a:rPr lang="el-GR" b="1" i="1" dirty="0" smtClean="0">
                <a:solidFill>
                  <a:schemeClr val="tx1"/>
                </a:solidFill>
              </a:rPr>
              <a:t>Η καλύτερη  για  την  εποχή  του. Δάσκαλός  του </a:t>
            </a:r>
            <a:r>
              <a:rPr lang="el-GR" b="1" i="1" dirty="0" smtClean="0">
                <a:solidFill>
                  <a:srgbClr val="FF0000"/>
                </a:solidFill>
              </a:rPr>
              <a:t>ο Αριστοτέλης</a:t>
            </a:r>
            <a:r>
              <a:rPr lang="el-GR" b="1" i="1" dirty="0" smtClean="0">
                <a:solidFill>
                  <a:schemeClr val="tx1"/>
                </a:solidFill>
              </a:rPr>
              <a:t>. Μεγάλωσε  μελετώντας: </a:t>
            </a:r>
            <a:r>
              <a:rPr lang="el-GR" b="1" i="1" dirty="0" smtClean="0">
                <a:solidFill>
                  <a:srgbClr val="FF0000"/>
                </a:solidFill>
              </a:rPr>
              <a:t>Όμηρο, Θουκυδίδη, Πίνδαρο και Ηρόδοτο</a:t>
            </a:r>
            <a:r>
              <a:rPr lang="el-GR" b="1" i="1" dirty="0" smtClean="0">
                <a:solidFill>
                  <a:schemeClr val="tx1"/>
                </a:solidFill>
              </a:rPr>
              <a:t>.</a:t>
            </a:r>
          </a:p>
          <a:p>
            <a:r>
              <a:rPr lang="el-GR" b="1" i="1" dirty="0" smtClean="0">
                <a:solidFill>
                  <a:srgbClr val="FF0000"/>
                </a:solidFill>
              </a:rPr>
              <a:t>Όραμά  του: </a:t>
            </a:r>
            <a:r>
              <a:rPr lang="el-GR" b="1" i="1" dirty="0" smtClean="0">
                <a:solidFill>
                  <a:schemeClr val="tx1"/>
                </a:solidFill>
              </a:rPr>
              <a:t>Αυτό  του  πατέρα  του. Επικεφαλής όλων  των Ελλήνων να τους  οδηγήσει  απέναντι  στην Μ. Ασία  συντρίβοντας τους Πέρσες αλλά και  διαδίδοντας  τον  Ελληνικό  πολιτισμό σ’ όλο  τον  κόσμο. Γι’ αυτό εκτός </a:t>
            </a:r>
            <a:r>
              <a:rPr lang="el-GR" b="1" i="1" dirty="0" smtClean="0">
                <a:solidFill>
                  <a:srgbClr val="FF0000"/>
                </a:solidFill>
              </a:rPr>
              <a:t>από  μεγάλος  στρατηλάτης  θεωρείται  και σπουδαίος  εκπολιτιστής</a:t>
            </a:r>
            <a:r>
              <a:rPr lang="el-GR" b="1" i="1" dirty="0" smtClean="0">
                <a:solidFill>
                  <a:schemeClr val="tx1"/>
                </a:solidFill>
              </a:rPr>
              <a:t>.</a:t>
            </a:r>
          </a:p>
          <a:p>
            <a:r>
              <a:rPr lang="el-GR" b="1" i="1" dirty="0" smtClean="0">
                <a:solidFill>
                  <a:srgbClr val="FF0000"/>
                </a:solidFill>
              </a:rPr>
              <a:t>Ενέργειές του: </a:t>
            </a:r>
            <a:r>
              <a:rPr lang="el-GR" b="1" i="1" dirty="0" smtClean="0">
                <a:solidFill>
                  <a:schemeClr val="tx1"/>
                </a:solidFill>
              </a:rPr>
              <a:t>Συγκαλεί  ξανά  συνέδριο  στην Κόρινθο, ονομάζεται </a:t>
            </a:r>
            <a:r>
              <a:rPr lang="el-GR" b="1" i="1" dirty="0" smtClean="0">
                <a:solidFill>
                  <a:srgbClr val="FF0000"/>
                </a:solidFill>
              </a:rPr>
              <a:t>στρατηγός-αυτοκράτορας των Ελλήνων </a:t>
            </a:r>
            <a:r>
              <a:rPr lang="el-GR" b="1" i="1" dirty="0" smtClean="0">
                <a:solidFill>
                  <a:schemeClr val="tx1"/>
                </a:solidFill>
              </a:rPr>
              <a:t>και  προετοιμάζει  την  εκστρατεία κατά των Περσών.</a:t>
            </a:r>
            <a:endParaRPr lang="el-GR" b="1" i="1" dirty="0">
              <a:solidFill>
                <a:schemeClr val="tx1"/>
              </a:solidFill>
            </a:endParaRPr>
          </a:p>
        </p:txBody>
      </p:sp>
    </p:spTree>
    <p:extLst>
      <p:ext uri="{BB962C8B-B14F-4D97-AF65-F5344CB8AC3E}">
        <p14:creationId xmlns:p14="http://schemas.microsoft.com/office/powerpoint/2010/main" val="422731367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solidFill>
            <a:srgbClr val="FFC000"/>
          </a:solidFill>
          <a:ln>
            <a:solidFill>
              <a:srgbClr val="FF0000"/>
            </a:solidFill>
          </a:ln>
        </p:spPr>
        <p:txBody>
          <a:bodyPr>
            <a:normAutofit/>
          </a:bodyPr>
          <a:lstStyle/>
          <a:p>
            <a:r>
              <a:rPr lang="el-GR" sz="2400" dirty="0" smtClean="0"/>
              <a:t/>
            </a:r>
            <a:br>
              <a:rPr lang="el-GR" sz="2400" dirty="0" smtClean="0"/>
            </a:br>
            <a:r>
              <a:rPr lang="el-GR" sz="2400" dirty="0"/>
              <a:t> </a:t>
            </a:r>
            <a:r>
              <a:rPr lang="el-GR" sz="2400" dirty="0" smtClean="0"/>
              <a:t>             </a:t>
            </a:r>
            <a:r>
              <a:rPr lang="el-GR" sz="2400" b="1" i="1" dirty="0" smtClean="0"/>
              <a:t>‘’ΜΕΓΑΣ  ΑΛΕΞΑΝΔΡΟΣ: 356π.χ.-323π.χ.’’</a:t>
            </a:r>
            <a:endParaRPr lang="el-GR" sz="2400" b="1" i="1" dirty="0"/>
          </a:p>
        </p:txBody>
      </p:sp>
      <p:sp>
        <p:nvSpPr>
          <p:cNvPr id="5" name="Θέση κειμένου 4"/>
          <p:cNvSpPr>
            <a:spLocks noGrp="1"/>
          </p:cNvSpPr>
          <p:nvPr>
            <p:ph type="body" idx="1"/>
          </p:nvPr>
        </p:nvSpPr>
        <p:spPr>
          <a:xfrm>
            <a:off x="2592924" y="1969475"/>
            <a:ext cx="4315261" cy="576262"/>
          </a:xfrm>
          <a:solidFill>
            <a:srgbClr val="FFC000"/>
          </a:solidFill>
          <a:ln>
            <a:solidFill>
              <a:srgbClr val="FF0000"/>
            </a:solidFill>
          </a:ln>
        </p:spPr>
        <p:txBody>
          <a:bodyPr/>
          <a:lstStyle/>
          <a:p>
            <a:r>
              <a:rPr lang="el-GR" dirty="0" smtClean="0"/>
              <a:t>    </a:t>
            </a:r>
            <a:r>
              <a:rPr lang="el-GR" b="1" i="1" dirty="0" smtClean="0"/>
              <a:t>‘’Με το δάσκαλό  του’’</a:t>
            </a:r>
            <a:endParaRPr lang="el-GR" b="1" i="1" dirty="0"/>
          </a:p>
        </p:txBody>
      </p:sp>
      <p:sp>
        <p:nvSpPr>
          <p:cNvPr id="7" name="Θέση κειμένου 6"/>
          <p:cNvSpPr>
            <a:spLocks noGrp="1"/>
          </p:cNvSpPr>
          <p:nvPr>
            <p:ph type="body" sz="quarter" idx="3"/>
          </p:nvPr>
        </p:nvSpPr>
        <p:spPr>
          <a:xfrm>
            <a:off x="7188568" y="1969474"/>
            <a:ext cx="4316043" cy="576263"/>
          </a:xfrm>
          <a:solidFill>
            <a:srgbClr val="FFC000"/>
          </a:solidFill>
          <a:ln>
            <a:solidFill>
              <a:srgbClr val="FF0000"/>
            </a:solidFill>
          </a:ln>
        </p:spPr>
        <p:txBody>
          <a:bodyPr/>
          <a:lstStyle/>
          <a:p>
            <a:r>
              <a:rPr lang="el-GR" dirty="0" smtClean="0"/>
              <a:t>    </a:t>
            </a:r>
            <a:r>
              <a:rPr lang="el-GR" b="1" i="1" dirty="0" smtClean="0"/>
              <a:t>‘’Με  το Βουκεφάλα’’</a:t>
            </a:r>
            <a:endParaRPr lang="el-GR" b="1" i="1" dirty="0"/>
          </a:p>
        </p:txBody>
      </p:sp>
      <p:pic>
        <p:nvPicPr>
          <p:cNvPr id="1028" name="Picture 4" descr="https://upload.wikimedia.org/wikipedia/commons/thumb/3/3b/Alexander_and_Aristotle.jpg/220px-Alexander_and_Aristotle.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592924" y="2756262"/>
            <a:ext cx="4339181" cy="3143535"/>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pic>
        <p:nvPicPr>
          <p:cNvPr id="1030" name="Picture 6" descr="https://upload.wikimedia.org/wikipedia/commons/thumb/c/c1/Napoli_BW_2013-05-16_16-24-01.jpg/220px-Napoli_BW_2013-05-16_16-24-01.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7188568" y="2756262"/>
            <a:ext cx="4316043" cy="3143535"/>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284551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solidFill>
            <a:srgbClr val="FFC000"/>
          </a:solidFill>
          <a:ln>
            <a:solidFill>
              <a:srgbClr val="FFFF00"/>
            </a:solidFill>
          </a:ln>
        </p:spPr>
        <p:txBody>
          <a:bodyPr>
            <a:normAutofit/>
          </a:bodyPr>
          <a:lstStyle/>
          <a:p>
            <a:r>
              <a:rPr lang="el-GR" sz="2800" dirty="0" smtClean="0"/>
              <a:t/>
            </a:r>
            <a:br>
              <a:rPr lang="el-GR" sz="2800" dirty="0" smtClean="0"/>
            </a:br>
            <a:r>
              <a:rPr lang="el-GR" sz="2800" dirty="0" smtClean="0"/>
              <a:t>           </a:t>
            </a:r>
            <a:r>
              <a:rPr lang="el-GR" sz="2800" b="1" i="1" dirty="0" smtClean="0"/>
              <a:t>‘’Η  Μακεδονία  μετά  το  Φίλιππο Β’ ‘’</a:t>
            </a:r>
            <a:endParaRPr lang="el-GR" sz="2800" b="1" i="1" dirty="0"/>
          </a:p>
        </p:txBody>
      </p:sp>
      <p:pic>
        <p:nvPicPr>
          <p:cNvPr id="3074" name="Picture 2" descr="https://upload.wikimedia.org/wikipedia/commons/thumb/3/33/Map_Macedonia_336_BC-en.svg/220px-Map_Macedonia_336_BC-en.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4" y="2116183"/>
            <a:ext cx="8911687" cy="449362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00891" y="2560320"/>
            <a:ext cx="1711235" cy="3693319"/>
          </a:xfrm>
          <a:prstGeom prst="rect">
            <a:avLst/>
          </a:prstGeom>
          <a:solidFill>
            <a:srgbClr val="FFFF00"/>
          </a:solidFill>
          <a:ln>
            <a:solidFill>
              <a:srgbClr val="FF0000"/>
            </a:solidFill>
          </a:ln>
        </p:spPr>
        <p:txBody>
          <a:bodyPr wrap="square" rtlCol="0">
            <a:spAutoFit/>
          </a:bodyPr>
          <a:lstStyle/>
          <a:p>
            <a:r>
              <a:rPr lang="el-GR" b="1" i="1" dirty="0"/>
              <a:t>Το </a:t>
            </a:r>
            <a:r>
              <a:rPr lang="el-GR" b="1" i="1" dirty="0">
                <a:hlinkClick r:id="rId3" tooltip="Βασίλειο της Μακεδονίας"/>
              </a:rPr>
              <a:t>βασίλειο της Μακεδονίας</a:t>
            </a:r>
            <a:r>
              <a:rPr lang="el-GR" b="1" i="1" dirty="0"/>
              <a:t> -ερυθρά περιοχή- αμέσως μετά τον θάνατο του </a:t>
            </a:r>
            <a:r>
              <a:rPr lang="el-GR" b="1" i="1" dirty="0" err="1">
                <a:hlinkClick r:id="rId4" tooltip="Φίλιππος Β΄ της Μακεδονίας"/>
              </a:rPr>
              <a:t>Φιλλίπου</a:t>
            </a:r>
            <a:r>
              <a:rPr lang="el-GR" b="1" i="1" dirty="0">
                <a:hlinkClick r:id="rId4" tooltip="Φίλιππος Β΄ της Μακεδονίας"/>
              </a:rPr>
              <a:t> Β</a:t>
            </a:r>
            <a:r>
              <a:rPr lang="el-GR" b="1" i="1" dirty="0"/>
              <a:t>΄. Η Κορινθιακή συμμαχία απεικονίζεται με </a:t>
            </a:r>
            <a:r>
              <a:rPr lang="el-GR" b="1" i="1" dirty="0" smtClean="0"/>
              <a:t>κίτρινο.</a:t>
            </a:r>
            <a:endParaRPr lang="el-GR" b="1" i="1" dirty="0"/>
          </a:p>
        </p:txBody>
      </p:sp>
    </p:spTree>
    <p:extLst>
      <p:ext uri="{BB962C8B-B14F-4D97-AF65-F5344CB8AC3E}">
        <p14:creationId xmlns:p14="http://schemas.microsoft.com/office/powerpoint/2010/main" val="87750887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C000"/>
          </a:solidFill>
        </p:spPr>
        <p:txBody>
          <a:bodyPr>
            <a:normAutofit/>
          </a:bodyPr>
          <a:lstStyle/>
          <a:p>
            <a:r>
              <a:rPr lang="el-GR" sz="2800" dirty="0" smtClean="0"/>
              <a:t/>
            </a:r>
            <a:br>
              <a:rPr lang="el-GR" sz="2800" dirty="0" smtClean="0"/>
            </a:br>
            <a:r>
              <a:rPr lang="el-GR" sz="2800" dirty="0"/>
              <a:t> </a:t>
            </a:r>
            <a:r>
              <a:rPr lang="el-GR" sz="2800" dirty="0" smtClean="0"/>
              <a:t>                       </a:t>
            </a:r>
            <a:r>
              <a:rPr lang="el-GR" sz="2800" b="1" i="1" dirty="0" smtClean="0"/>
              <a:t>‘’ΟΙ  ΕΚΣΤΡΑΤΕΙΕΣ  ΤΟΥ’’</a:t>
            </a:r>
            <a:endParaRPr lang="el-GR" sz="2800" b="1" i="1" dirty="0"/>
          </a:p>
        </p:txBody>
      </p:sp>
      <p:sp>
        <p:nvSpPr>
          <p:cNvPr id="3" name="Θέση περιεχομένου 2"/>
          <p:cNvSpPr>
            <a:spLocks noGrp="1"/>
          </p:cNvSpPr>
          <p:nvPr>
            <p:ph idx="1"/>
          </p:nvPr>
        </p:nvSpPr>
        <p:spPr>
          <a:solidFill>
            <a:srgbClr val="FFFF00"/>
          </a:solidFill>
          <a:ln>
            <a:solidFill>
              <a:srgbClr val="92D050"/>
            </a:solidFill>
          </a:ln>
        </p:spPr>
        <p:txBody>
          <a:bodyPr>
            <a:normAutofit lnSpcReduction="10000"/>
          </a:bodyPr>
          <a:lstStyle/>
          <a:p>
            <a:r>
              <a:rPr lang="el-GR" b="1" i="1" dirty="0" smtClean="0">
                <a:solidFill>
                  <a:srgbClr val="FF0000"/>
                </a:solidFill>
              </a:rPr>
              <a:t>334 π.χ.:  </a:t>
            </a:r>
            <a:r>
              <a:rPr lang="el-GR" b="1" i="1" dirty="0" smtClean="0">
                <a:solidFill>
                  <a:schemeClr val="tx1"/>
                </a:solidFill>
              </a:rPr>
              <a:t>Νικά  τους  Πέρσες  στη  </a:t>
            </a:r>
            <a:r>
              <a:rPr lang="el-GR" b="1" i="1" dirty="0" smtClean="0">
                <a:solidFill>
                  <a:srgbClr val="FF0000"/>
                </a:solidFill>
              </a:rPr>
              <a:t>μάχη  του Γρανικού  ποταμού</a:t>
            </a:r>
            <a:r>
              <a:rPr lang="el-GR" b="1" i="1" dirty="0" smtClean="0">
                <a:solidFill>
                  <a:schemeClr val="tx1"/>
                </a:solidFill>
              </a:rPr>
              <a:t>. Βασιλιάς των  Περσών  ήταν  ο  Δαρείος  ο  Γ’ ο Κοδομανός.</a:t>
            </a:r>
          </a:p>
          <a:p>
            <a:r>
              <a:rPr lang="el-GR" b="1" i="1" dirty="0" smtClean="0">
                <a:solidFill>
                  <a:srgbClr val="FF0000"/>
                </a:solidFill>
              </a:rPr>
              <a:t>333π.χ.: </a:t>
            </a:r>
            <a:r>
              <a:rPr lang="el-GR" b="1" i="1" dirty="0" smtClean="0">
                <a:solidFill>
                  <a:schemeClr val="tx1"/>
                </a:solidFill>
              </a:rPr>
              <a:t>Νικά  τους  Πέρσες  στη  μάχη  </a:t>
            </a:r>
            <a:r>
              <a:rPr lang="el-GR" b="1" i="1" dirty="0" smtClean="0">
                <a:solidFill>
                  <a:srgbClr val="FF0000"/>
                </a:solidFill>
              </a:rPr>
              <a:t>της  πεδιάδας  της Ισσού</a:t>
            </a:r>
            <a:r>
              <a:rPr lang="el-GR" b="1" i="1" dirty="0" smtClean="0">
                <a:solidFill>
                  <a:schemeClr val="tx1"/>
                </a:solidFill>
              </a:rPr>
              <a:t>. Οι Πέρσες υποχωρούν  στο  εσωτερικό  της  χώρας  τους  και  ο  Αλέξανδρος </a:t>
            </a:r>
            <a:r>
              <a:rPr lang="el-GR" b="1" i="1" dirty="0" smtClean="0">
                <a:solidFill>
                  <a:srgbClr val="FF0000"/>
                </a:solidFill>
              </a:rPr>
              <a:t>κυριεύει την  Αίγυπτο</a:t>
            </a:r>
            <a:r>
              <a:rPr lang="el-GR" b="1" i="1" dirty="0" smtClean="0">
                <a:solidFill>
                  <a:schemeClr val="tx1"/>
                </a:solidFill>
              </a:rPr>
              <a:t>. Στην  Αίγυπτο  ιδρύει  την πόλη  </a:t>
            </a:r>
            <a:r>
              <a:rPr lang="el-GR" b="1" i="1" dirty="0" smtClean="0">
                <a:solidFill>
                  <a:srgbClr val="FF0000"/>
                </a:solidFill>
              </a:rPr>
              <a:t>Αλεξάνδρεια</a:t>
            </a:r>
            <a:r>
              <a:rPr lang="el-GR" b="1" i="1" dirty="0" smtClean="0">
                <a:solidFill>
                  <a:schemeClr val="tx1"/>
                </a:solidFill>
              </a:rPr>
              <a:t>, από  το  όνομά  του, η  οποία  εξελίχθηκε  σε  σπουδαίο </a:t>
            </a:r>
            <a:r>
              <a:rPr lang="el-GR" b="1" i="1" dirty="0" smtClean="0">
                <a:solidFill>
                  <a:srgbClr val="FF0000"/>
                </a:solidFill>
              </a:rPr>
              <a:t>οικονομικό και  πολιτισμικό κέντρο </a:t>
            </a:r>
            <a:r>
              <a:rPr lang="el-GR" b="1" i="1" dirty="0" smtClean="0">
                <a:solidFill>
                  <a:schemeClr val="tx1"/>
                </a:solidFill>
              </a:rPr>
              <a:t>εκείνης  της  εποχής.</a:t>
            </a:r>
          </a:p>
          <a:p>
            <a:r>
              <a:rPr lang="el-GR" b="1" i="1" dirty="0" smtClean="0">
                <a:solidFill>
                  <a:srgbClr val="FF0000"/>
                </a:solidFill>
              </a:rPr>
              <a:t>331π.χ.:</a:t>
            </a:r>
            <a:r>
              <a:rPr lang="el-GR" b="1" i="1" dirty="0" smtClean="0">
                <a:solidFill>
                  <a:schemeClr val="tx1"/>
                </a:solidFill>
              </a:rPr>
              <a:t> Νικά  τους  Πέρσες  </a:t>
            </a:r>
            <a:r>
              <a:rPr lang="el-GR" b="1" i="1" dirty="0" smtClean="0">
                <a:solidFill>
                  <a:srgbClr val="FF0000"/>
                </a:solidFill>
              </a:rPr>
              <a:t>στη  μάχη  των  Γαυγαμήλων </a:t>
            </a:r>
            <a:r>
              <a:rPr lang="el-GR" b="1" i="1" dirty="0" smtClean="0">
                <a:solidFill>
                  <a:schemeClr val="tx1"/>
                </a:solidFill>
              </a:rPr>
              <a:t>στη Μηδεία.  Ο Δαρείος  ο  Γ’ ο  Κοδομανός  δολοφονείται. Η  περσική  αυτοκρατορία διαλύεται  και  πόλεις  όπως : </a:t>
            </a:r>
            <a:r>
              <a:rPr lang="el-GR" b="1" i="1" dirty="0" smtClean="0">
                <a:solidFill>
                  <a:srgbClr val="FF0000"/>
                </a:solidFill>
              </a:rPr>
              <a:t>Βαβυλώνα, Σούσα, Περσέπολη, Εκβάτανα πέφτουν  στα  χέρια  του</a:t>
            </a:r>
            <a:r>
              <a:rPr lang="el-GR" b="1" i="1" dirty="0" smtClean="0">
                <a:solidFill>
                  <a:schemeClr val="tx1"/>
                </a:solidFill>
              </a:rPr>
              <a:t>. Ο Αλέξανδρος  προβάλλεται  ως  </a:t>
            </a:r>
            <a:r>
              <a:rPr lang="el-GR" b="1" i="1" dirty="0" smtClean="0">
                <a:solidFill>
                  <a:srgbClr val="FF0000"/>
                </a:solidFill>
              </a:rPr>
              <a:t>ο  νόμιμος διάδοχος  του  Πέρση  βασιλιά</a:t>
            </a:r>
            <a:r>
              <a:rPr lang="el-GR" b="1" i="1" dirty="0" smtClean="0">
                <a:solidFill>
                  <a:schemeClr val="tx1"/>
                </a:solidFill>
              </a:rPr>
              <a:t>.  Έπειτα  από  αγώνες  στην  Ανατολή, οι Μακεδόνες  εδραιώνουν  την  κυριαρχία  τους στην Περσική αυτοκρατορία.</a:t>
            </a:r>
            <a:endParaRPr lang="el-GR" b="1" i="1" dirty="0">
              <a:solidFill>
                <a:srgbClr val="FF0000"/>
              </a:solidFill>
            </a:endParaRPr>
          </a:p>
        </p:txBody>
      </p:sp>
    </p:spTree>
    <p:extLst>
      <p:ext uri="{BB962C8B-B14F-4D97-AF65-F5344CB8AC3E}">
        <p14:creationId xmlns:p14="http://schemas.microsoft.com/office/powerpoint/2010/main" val="377729618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C000"/>
          </a:solidFill>
          <a:ln>
            <a:solidFill>
              <a:srgbClr val="FF0000"/>
            </a:solidFill>
          </a:ln>
        </p:spPr>
        <p:txBody>
          <a:bodyPr>
            <a:normAutofit/>
          </a:bodyPr>
          <a:lstStyle/>
          <a:p>
            <a:r>
              <a:rPr lang="el-GR" sz="2400" dirty="0" smtClean="0"/>
              <a:t/>
            </a:r>
            <a:br>
              <a:rPr lang="el-GR" sz="2400" dirty="0" smtClean="0"/>
            </a:br>
            <a:r>
              <a:rPr lang="el-GR" sz="2400" dirty="0"/>
              <a:t> </a:t>
            </a:r>
            <a:r>
              <a:rPr lang="el-GR" sz="2400" dirty="0" smtClean="0"/>
              <a:t>                                   </a:t>
            </a:r>
            <a:r>
              <a:rPr lang="el-GR" sz="2400" b="1" i="1" dirty="0" smtClean="0"/>
              <a:t>‘’ ΣΥΝΕΧΕΙΑ’’</a:t>
            </a:r>
            <a:endParaRPr lang="el-GR" sz="2400" b="1" i="1" dirty="0"/>
          </a:p>
        </p:txBody>
      </p:sp>
      <p:sp>
        <p:nvSpPr>
          <p:cNvPr id="3" name="Θέση περιεχομένου 2"/>
          <p:cNvSpPr>
            <a:spLocks noGrp="1"/>
          </p:cNvSpPr>
          <p:nvPr>
            <p:ph idx="1"/>
          </p:nvPr>
        </p:nvSpPr>
        <p:spPr>
          <a:solidFill>
            <a:srgbClr val="FFFF00"/>
          </a:solidFill>
          <a:ln>
            <a:solidFill>
              <a:srgbClr val="FF0000"/>
            </a:solidFill>
          </a:ln>
        </p:spPr>
        <p:txBody>
          <a:bodyPr>
            <a:normAutofit fontScale="92500" lnSpcReduction="10000"/>
          </a:bodyPr>
          <a:lstStyle/>
          <a:p>
            <a:r>
              <a:rPr lang="el-GR" b="1" i="1" dirty="0" smtClean="0">
                <a:solidFill>
                  <a:srgbClr val="FF0000"/>
                </a:solidFill>
              </a:rPr>
              <a:t>326π.χ.: </a:t>
            </a:r>
            <a:r>
              <a:rPr lang="el-GR" b="1" i="1" dirty="0" smtClean="0">
                <a:solidFill>
                  <a:schemeClr val="tx1"/>
                </a:solidFill>
              </a:rPr>
              <a:t>Ο Αλέξανδρος κατευθύνεται  </a:t>
            </a:r>
            <a:r>
              <a:rPr lang="el-GR" b="1" i="1" dirty="0" smtClean="0">
                <a:solidFill>
                  <a:srgbClr val="FF0000"/>
                </a:solidFill>
              </a:rPr>
              <a:t>προς  τον  Ινδό  ποταμό</a:t>
            </a:r>
            <a:r>
              <a:rPr lang="el-GR" b="1" i="1" dirty="0" smtClean="0">
                <a:solidFill>
                  <a:schemeClr val="tx1"/>
                </a:solidFill>
              </a:rPr>
              <a:t>. Όνειρό  του ήταν  να  φτάσει  στο  ανατολικότερο  άκρο  της  γης, που  πίστευαν  ότι  </a:t>
            </a:r>
            <a:r>
              <a:rPr lang="el-GR" b="1" i="1" dirty="0" smtClean="0">
                <a:solidFill>
                  <a:srgbClr val="FF0000"/>
                </a:solidFill>
              </a:rPr>
              <a:t>ήταν  η  Ινδία</a:t>
            </a:r>
            <a:r>
              <a:rPr lang="el-GR" b="1" i="1" dirty="0" smtClean="0">
                <a:solidFill>
                  <a:schemeClr val="tx1"/>
                </a:solidFill>
              </a:rPr>
              <a:t>. Εκεί  στον  </a:t>
            </a:r>
            <a:r>
              <a:rPr lang="el-GR" b="1" i="1" dirty="0" smtClean="0">
                <a:solidFill>
                  <a:srgbClr val="FF0000"/>
                </a:solidFill>
              </a:rPr>
              <a:t>Υδάσπη  ποταμό  </a:t>
            </a:r>
            <a:r>
              <a:rPr lang="el-GR" b="1" i="1" dirty="0" smtClean="0">
                <a:solidFill>
                  <a:schemeClr val="tx1"/>
                </a:solidFill>
              </a:rPr>
              <a:t>ο  Αλέξανδρος  νικά  τον  Ινδό βασιλιά </a:t>
            </a:r>
            <a:r>
              <a:rPr lang="el-GR" b="1" i="1" dirty="0" smtClean="0">
                <a:solidFill>
                  <a:srgbClr val="FF0000"/>
                </a:solidFill>
              </a:rPr>
              <a:t>Πώρο</a:t>
            </a:r>
            <a:r>
              <a:rPr lang="el-GR" b="1" i="1" dirty="0" smtClean="0">
                <a:solidFill>
                  <a:schemeClr val="tx1"/>
                </a:solidFill>
              </a:rPr>
              <a:t>. Στη  συνέχεια  ο Αλέξανδρος  επιθυμεί  να  φτάσει  </a:t>
            </a:r>
            <a:r>
              <a:rPr lang="el-GR" b="1" i="1" dirty="0" smtClean="0">
                <a:solidFill>
                  <a:srgbClr val="FF0000"/>
                </a:solidFill>
              </a:rPr>
              <a:t>στο Γάγγη </a:t>
            </a:r>
            <a:r>
              <a:rPr lang="el-GR" b="1" i="1" dirty="0" smtClean="0">
                <a:solidFill>
                  <a:schemeClr val="tx1"/>
                </a:solidFill>
              </a:rPr>
              <a:t>ποταμό,  όμως  οι  Μακεδόνες  στρατιώτες  του  εξαντλημένοι  αρνούνται  να  τον  ακολουθήσουν.</a:t>
            </a:r>
          </a:p>
          <a:p>
            <a:r>
              <a:rPr lang="el-GR" b="1" i="1" dirty="0" smtClean="0">
                <a:solidFill>
                  <a:srgbClr val="FF0000"/>
                </a:solidFill>
              </a:rPr>
              <a:t>324π.χ.: </a:t>
            </a:r>
            <a:r>
              <a:rPr lang="el-GR" b="1" i="1" dirty="0" smtClean="0">
                <a:solidFill>
                  <a:schemeClr val="tx1"/>
                </a:solidFill>
              </a:rPr>
              <a:t>Ο  Αλέξανδρος  επιστρέφει  στα  Σούσα.</a:t>
            </a:r>
          </a:p>
          <a:p>
            <a:r>
              <a:rPr lang="el-GR" b="1" dirty="0" smtClean="0">
                <a:solidFill>
                  <a:srgbClr val="FF0000"/>
                </a:solidFill>
              </a:rPr>
              <a:t>323π.χ.:</a:t>
            </a:r>
            <a:r>
              <a:rPr lang="el-GR" b="1" dirty="0"/>
              <a:t>Λίγο πριν την αναχώρηση για την Αραβία, στις 2 προς </a:t>
            </a:r>
            <a:r>
              <a:rPr lang="el-GR" b="1" dirty="0">
                <a:hlinkClick r:id="rId2" tooltip="3 Ιουνίου"/>
              </a:rPr>
              <a:t>3 Ιουνίου</a:t>
            </a:r>
            <a:r>
              <a:rPr lang="el-GR" b="1" dirty="0"/>
              <a:t> </a:t>
            </a:r>
            <a:r>
              <a:rPr lang="el-GR" b="1" dirty="0">
                <a:hlinkClick r:id="rId3" tooltip="323 π.Χ."/>
              </a:rPr>
              <a:t>323 π.Χ.</a:t>
            </a:r>
            <a:r>
              <a:rPr lang="el-GR" b="1" dirty="0"/>
              <a:t> συμμετείχε σε συμπόσιο έπειτα από το οποίο εκδήλωσε πυρετό, που διήρκεσε και τις επόμενες ημέρες αναγκάζοντάς τον να μεταθέσει την ημερομηνία αναχώρησης. Μετά από μια σύντομη βελτίωση της υγείας του κατέρρευσε ξανά, χωρίς να μπορεί να περπατήσει ή να μιλήσει. Η φήμη ότι είχε ήδη πεθάνει ανάγκασε τους στρατηγούς του να επιτρέψουν σε όλους τους στρατιώτες του να περάσουν από το κρεβάτι του για να τον αποχαιρετίσουν. Με τη συνολική ασθένεια να διαρκεί 10 ημέρες, πέθανε στις </a:t>
            </a:r>
            <a:r>
              <a:rPr lang="el-GR" b="1" dirty="0">
                <a:hlinkClick r:id="rId4" tooltip="13 Ιουνίου"/>
              </a:rPr>
              <a:t>13 Ιουνίου</a:t>
            </a:r>
            <a:r>
              <a:rPr lang="el-GR" b="1" dirty="0"/>
              <a:t> </a:t>
            </a:r>
            <a:r>
              <a:rPr lang="el-GR" b="1" dirty="0">
                <a:hlinkClick r:id="rId3" tooltip="323 π.Χ."/>
              </a:rPr>
              <a:t>323 π.Χ.</a:t>
            </a:r>
            <a:r>
              <a:rPr lang="el-GR" b="1" dirty="0"/>
              <a:t>.</a:t>
            </a:r>
            <a:r>
              <a:rPr lang="el-GR" b="1" dirty="0" smtClean="0">
                <a:solidFill>
                  <a:srgbClr val="FF0000"/>
                </a:solidFill>
              </a:rPr>
              <a:t> </a:t>
            </a:r>
            <a:endParaRPr lang="el-GR" b="1" dirty="0">
              <a:solidFill>
                <a:srgbClr val="FF0000"/>
              </a:solidFill>
            </a:endParaRPr>
          </a:p>
        </p:txBody>
      </p:sp>
    </p:spTree>
    <p:extLst>
      <p:ext uri="{BB962C8B-B14F-4D97-AF65-F5344CB8AC3E}">
        <p14:creationId xmlns:p14="http://schemas.microsoft.com/office/powerpoint/2010/main" val="236301455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rgbClr val="FFFF00"/>
          </a:solidFill>
          <a:ln>
            <a:solidFill>
              <a:srgbClr val="FFC000"/>
            </a:solidFill>
          </a:ln>
        </p:spPr>
        <p:txBody>
          <a:bodyPr>
            <a:normAutofit/>
          </a:bodyPr>
          <a:lstStyle/>
          <a:p>
            <a:r>
              <a:rPr lang="en-US" sz="2400" dirty="0" smtClean="0"/>
              <a:t/>
            </a:r>
            <a:br>
              <a:rPr lang="en-US" sz="2400" dirty="0" smtClean="0"/>
            </a:br>
            <a:r>
              <a:rPr lang="en-US" sz="2400" dirty="0"/>
              <a:t> </a:t>
            </a:r>
            <a:r>
              <a:rPr lang="el-GR" sz="2400" dirty="0" smtClean="0"/>
              <a:t>                                      </a:t>
            </a:r>
            <a:r>
              <a:rPr lang="en-US" sz="2400" dirty="0" smtClean="0"/>
              <a:t>   </a:t>
            </a:r>
            <a:r>
              <a:rPr lang="en-US" sz="2400" b="1" i="1" dirty="0" smtClean="0"/>
              <a:t>‘’</a:t>
            </a:r>
            <a:r>
              <a:rPr lang="el-GR" sz="2400" b="1" i="1" dirty="0" smtClean="0"/>
              <a:t>ΣΥΝΕΧΕΙΑ’’</a:t>
            </a:r>
            <a:endParaRPr lang="el-GR" sz="2400" b="1" i="1" dirty="0"/>
          </a:p>
        </p:txBody>
      </p:sp>
      <p:sp>
        <p:nvSpPr>
          <p:cNvPr id="3" name="Θέση περιεχομένου 2"/>
          <p:cNvSpPr>
            <a:spLocks noGrp="1"/>
          </p:cNvSpPr>
          <p:nvPr>
            <p:ph idx="1"/>
          </p:nvPr>
        </p:nvSpPr>
        <p:spPr>
          <a:solidFill>
            <a:srgbClr val="FFFF00"/>
          </a:solidFill>
          <a:ln>
            <a:solidFill>
              <a:srgbClr val="C00000"/>
            </a:solidFill>
          </a:ln>
        </p:spPr>
        <p:txBody>
          <a:bodyPr>
            <a:normAutofit fontScale="85000" lnSpcReduction="10000"/>
          </a:bodyPr>
          <a:lstStyle/>
          <a:p>
            <a:r>
              <a:rPr lang="el-GR" b="1" i="1" dirty="0"/>
              <a:t>Σύμφωνα με τις μαρτυρίες, το σώμα του καθαρίστηκε και τοποθετήθηκε σε ένα γυάλινο φέρετρο γεμάτο </a:t>
            </a:r>
            <a:r>
              <a:rPr lang="el-GR" b="1" i="1" dirty="0" smtClean="0">
                <a:hlinkClick r:id="rId2" tooltip="Μέλι"/>
              </a:rPr>
              <a:t>μέλι</a:t>
            </a:r>
            <a:r>
              <a:rPr lang="el-GR" b="1" i="1" dirty="0" smtClean="0"/>
              <a:t>.</a:t>
            </a:r>
            <a:r>
              <a:rPr lang="el-GR" b="1" i="1" baseline="30000" dirty="0"/>
              <a:t> </a:t>
            </a:r>
            <a:r>
              <a:rPr lang="el-GR" b="1" i="1" dirty="0" smtClean="0"/>
              <a:t>Το </a:t>
            </a:r>
            <a:r>
              <a:rPr lang="el-GR" b="1" i="1" dirty="0"/>
              <a:t>σώμα του παρέμεινε στη Βαβυλώνα για δύο έτη, έως και το </a:t>
            </a:r>
            <a:r>
              <a:rPr lang="el-GR" b="1" i="1" dirty="0">
                <a:solidFill>
                  <a:srgbClr val="FF0000"/>
                </a:solidFill>
              </a:rPr>
              <a:t>321 π.Χ.</a:t>
            </a:r>
            <a:r>
              <a:rPr lang="el-GR" b="1" i="1" dirty="0"/>
              <a:t>, οπότε και πήρε το δρόμο της επιστροφής για την Ελλάδα ώστε να ταφεί στη Μακεδονία. Ο </a:t>
            </a:r>
            <a:r>
              <a:rPr lang="el-GR" b="1" i="1" dirty="0">
                <a:hlinkClick r:id="rId3" tooltip="Πτολεμαίος ο Σωτήρ"/>
              </a:rPr>
              <a:t>Πτολεμαίος</a:t>
            </a:r>
            <a:r>
              <a:rPr lang="el-GR" b="1" i="1" dirty="0"/>
              <a:t> όμως, μεσολάβησε και απέσπασε το σώμα του Αλέξανδρου ενώ βρισκόταν σε πορεία προς τη Μακεδονία, παίρνοντας το στην </a:t>
            </a:r>
            <a:r>
              <a:rPr lang="el-GR" b="1" i="1" dirty="0" smtClean="0"/>
              <a:t>Αίγυπτο </a:t>
            </a:r>
            <a:r>
              <a:rPr lang="el-GR" b="1" i="1" dirty="0"/>
              <a:t>της οποίας ήταν ο κυβερνήτης. Ανάλογα με τις μαρτυρίες, το σώμα του τοποθετήθηκε στη </a:t>
            </a:r>
            <a:r>
              <a:rPr lang="el-GR" b="1" i="1" dirty="0">
                <a:hlinkClick r:id="rId4" tooltip="Μέμφις (Αίγυπτος)"/>
              </a:rPr>
              <a:t>Μέμφιδα</a:t>
            </a:r>
            <a:r>
              <a:rPr lang="el-GR" b="1" i="1" dirty="0"/>
              <a:t> αρχικά -με την </a:t>
            </a:r>
            <a:r>
              <a:rPr lang="el-GR" b="1" i="1" dirty="0">
                <a:hlinkClick r:id="rId5" tooltip="Αλεξάνδρεια"/>
              </a:rPr>
              <a:t>Αλεξάνδρεια</a:t>
            </a:r>
            <a:r>
              <a:rPr lang="el-GR" b="1" i="1" dirty="0"/>
              <a:t> να είναι μόνο ένας μικρός οικισμός την εποχή εκείνη-, και αρκετά αργότερα στην Αλεξάνδρεια όταν αυτή επεκτάθηκε, ή στην Αλεξάνδρεια από την αρχή.</a:t>
            </a:r>
          </a:p>
          <a:p>
            <a:r>
              <a:rPr lang="el-GR" b="1" i="1" dirty="0"/>
              <a:t>Τα ιστορικά στοιχεία που έχουν διασωθεί ως σήμερα, αναφέρουν πως η Αλεξάνδρεια είναι η τελευταία γνωστή τοποθεσία της σωρού του. Ο τελευταίος που φέρεται να έχει επισκεφτεί τη σωρό ήταν ο Ρωμαίος αυτοκράτορας </a:t>
            </a:r>
            <a:r>
              <a:rPr lang="el-GR" b="1" i="1" dirty="0">
                <a:hlinkClick r:id="rId6" tooltip="Καρακάλλας"/>
              </a:rPr>
              <a:t>Καρακάλλας</a:t>
            </a:r>
            <a:r>
              <a:rPr lang="el-GR" b="1" i="1" dirty="0"/>
              <a:t> το </a:t>
            </a:r>
            <a:r>
              <a:rPr lang="el-GR" b="1" i="1" dirty="0">
                <a:solidFill>
                  <a:srgbClr val="FF0000"/>
                </a:solidFill>
              </a:rPr>
              <a:t>215 μ.Χ</a:t>
            </a:r>
            <a:r>
              <a:rPr lang="el-GR" b="1" i="1" dirty="0"/>
              <a:t>., και από τότε δεν διασώζονται άλλες μαρτυρίες επισκεπτών της σωρού, και η ακριβής τοποθεσία του </a:t>
            </a:r>
            <a:r>
              <a:rPr lang="el-GR" b="1" i="1" dirty="0">
                <a:hlinkClick r:id="rId7" tooltip="Τάφος του Μεγάλου Αλεξάνδρου"/>
              </a:rPr>
              <a:t>τάφου του Μεγάλου Αλεξάνδρου</a:t>
            </a:r>
            <a:r>
              <a:rPr lang="el-GR" b="1" i="1" dirty="0"/>
              <a:t> είναι άγνωστη μέχρι στιγμής. Θα μπορούσε εδώ να δοθεί και μια θρησκευτική αναφορά κατά την οποία ο όσιος </a:t>
            </a:r>
            <a:r>
              <a:rPr lang="el-GR" b="1" i="1" dirty="0">
                <a:solidFill>
                  <a:srgbClr val="FF0000"/>
                </a:solidFill>
              </a:rPr>
              <a:t>Σισώης</a:t>
            </a:r>
            <a:r>
              <a:rPr lang="el-GR" b="1" i="1" dirty="0"/>
              <a:t> που έζησε τον 4ο αιώνα μ.Χ. απεικονίζεται σε τοιχογραφίες και εικονογραφίες να προσκυνά στον τάφο του Μ. Αλέξανδρου στην Αλεξάνδρεια. Η αναφορά αυτή στον βίο του μπορεί να θεωρηθεί η τελευταία</a:t>
            </a:r>
            <a:r>
              <a:rPr lang="el-GR" b="1" i="1" dirty="0" smtClean="0"/>
              <a:t>.</a:t>
            </a:r>
            <a:endParaRPr lang="el-GR" b="1" i="1" dirty="0"/>
          </a:p>
          <a:p>
            <a:endParaRPr lang="el-GR" dirty="0"/>
          </a:p>
        </p:txBody>
      </p:sp>
    </p:spTree>
    <p:extLst>
      <p:ext uri="{BB962C8B-B14F-4D97-AF65-F5344CB8AC3E}">
        <p14:creationId xmlns:p14="http://schemas.microsoft.com/office/powerpoint/2010/main" val="169928539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solidFill>
            <a:srgbClr val="FFFF00"/>
          </a:solidFill>
          <a:ln>
            <a:solidFill>
              <a:srgbClr val="FF0000"/>
            </a:solidFill>
          </a:ln>
        </p:spPr>
        <p:txBody>
          <a:bodyPr>
            <a:normAutofit/>
          </a:bodyPr>
          <a:lstStyle/>
          <a:p>
            <a:r>
              <a:rPr lang="el-GR" sz="1800" b="1" i="1" dirty="0" smtClean="0">
                <a:solidFill>
                  <a:srgbClr val="FF0000"/>
                </a:solidFill>
              </a:rPr>
              <a:t>●</a:t>
            </a:r>
            <a:r>
              <a:rPr lang="el-GR" sz="1800" b="1" i="1" dirty="0" smtClean="0"/>
              <a:t> Στην Μακεδονία και  </a:t>
            </a:r>
            <a:r>
              <a:rPr lang="el-GR" sz="1800" b="1" i="1" dirty="0" smtClean="0">
                <a:solidFill>
                  <a:srgbClr val="FF0000"/>
                </a:solidFill>
              </a:rPr>
              <a:t>το ’’Κοινό των Ελλήνων’’ </a:t>
            </a:r>
            <a:r>
              <a:rPr lang="el-GR" sz="1800" b="1" i="1" dirty="0" smtClean="0"/>
              <a:t>ο Αλέξανδρος προσθέτει μία   </a:t>
            </a:r>
            <a:br>
              <a:rPr lang="el-GR" sz="1800" b="1" i="1" dirty="0" smtClean="0"/>
            </a:br>
            <a:r>
              <a:rPr lang="el-GR" sz="1800" b="1" i="1" dirty="0"/>
              <a:t> </a:t>
            </a:r>
            <a:r>
              <a:rPr lang="el-GR" sz="1800" b="1" i="1" dirty="0" smtClean="0"/>
              <a:t>  αχανή  αυτοκρατορία. </a:t>
            </a:r>
            <a:r>
              <a:rPr lang="el-GR" sz="1800" b="1" i="1" dirty="0" smtClean="0">
                <a:solidFill>
                  <a:srgbClr val="FF0000"/>
                </a:solidFill>
              </a:rPr>
              <a:t>(Αδριατική-Ινδία και Κασπία θάλασσα- Αίγυπτο)</a:t>
            </a:r>
            <a:br>
              <a:rPr lang="el-GR" sz="1800" b="1" i="1" dirty="0" smtClean="0">
                <a:solidFill>
                  <a:srgbClr val="FF0000"/>
                </a:solidFill>
              </a:rPr>
            </a:br>
            <a:r>
              <a:rPr lang="el-GR" sz="1800" b="1" i="1" dirty="0" smtClean="0">
                <a:solidFill>
                  <a:srgbClr val="FF0000"/>
                </a:solidFill>
              </a:rPr>
              <a:t>●</a:t>
            </a:r>
            <a:r>
              <a:rPr lang="el-GR" sz="1800" b="1" i="1" dirty="0" smtClean="0"/>
              <a:t> Η Ελληνική  παρουσία  κυριαρχεί  σ’  ολόκληρο  τον  κόσμο.</a:t>
            </a:r>
            <a:br>
              <a:rPr lang="el-GR" sz="1800" b="1" i="1" dirty="0" smtClean="0"/>
            </a:br>
            <a:r>
              <a:rPr lang="el-GR" sz="1800" b="1" i="1" dirty="0" smtClean="0">
                <a:solidFill>
                  <a:srgbClr val="FF0000"/>
                </a:solidFill>
              </a:rPr>
              <a:t>●</a:t>
            </a:r>
            <a:r>
              <a:rPr lang="el-GR" sz="1800" b="1" i="1" dirty="0" smtClean="0"/>
              <a:t> Ο Αλέξανδρος  πέρα  από  σύνορα, λαούς και  ιστορία  </a:t>
            </a:r>
            <a:r>
              <a:rPr lang="el-GR" sz="1800" b="1" i="1" dirty="0" smtClean="0">
                <a:solidFill>
                  <a:srgbClr val="FF0000"/>
                </a:solidFill>
              </a:rPr>
              <a:t>γίνεται  μύθος</a:t>
            </a:r>
            <a:r>
              <a:rPr lang="el-GR" sz="1800" b="1" i="1" dirty="0" smtClean="0"/>
              <a:t>.</a:t>
            </a:r>
            <a:endParaRPr lang="el-GR" sz="1800" b="1" i="1" dirty="0"/>
          </a:p>
        </p:txBody>
      </p:sp>
      <p:sp>
        <p:nvSpPr>
          <p:cNvPr id="5" name="Θέση κειμένου 4"/>
          <p:cNvSpPr>
            <a:spLocks noGrp="1"/>
          </p:cNvSpPr>
          <p:nvPr>
            <p:ph type="body" idx="1"/>
          </p:nvPr>
        </p:nvSpPr>
        <p:spPr>
          <a:xfrm>
            <a:off x="2619279" y="1969475"/>
            <a:ext cx="4312825" cy="576262"/>
          </a:xfrm>
          <a:solidFill>
            <a:srgbClr val="FFC000"/>
          </a:solidFill>
          <a:ln>
            <a:solidFill>
              <a:srgbClr val="FF0000"/>
            </a:solidFill>
          </a:ln>
        </p:spPr>
        <p:txBody>
          <a:bodyPr/>
          <a:lstStyle/>
          <a:p>
            <a:r>
              <a:rPr lang="el-GR" dirty="0" smtClean="0"/>
              <a:t>     </a:t>
            </a:r>
            <a:r>
              <a:rPr lang="el-GR" b="1" i="1" dirty="0" smtClean="0"/>
              <a:t>‘’ Η νεκρική άμαξα’’</a:t>
            </a:r>
            <a:endParaRPr lang="el-GR" b="1" i="1" dirty="0"/>
          </a:p>
        </p:txBody>
      </p:sp>
      <p:sp>
        <p:nvSpPr>
          <p:cNvPr id="7" name="Θέση κειμένου 6"/>
          <p:cNvSpPr>
            <a:spLocks noGrp="1"/>
          </p:cNvSpPr>
          <p:nvPr>
            <p:ph type="body" sz="quarter" idx="3"/>
          </p:nvPr>
        </p:nvSpPr>
        <p:spPr>
          <a:xfrm>
            <a:off x="7197020" y="1969474"/>
            <a:ext cx="4307591" cy="576263"/>
          </a:xfrm>
          <a:solidFill>
            <a:srgbClr val="FFC000"/>
          </a:solidFill>
          <a:ln>
            <a:solidFill>
              <a:srgbClr val="FFFF00"/>
            </a:solidFill>
          </a:ln>
        </p:spPr>
        <p:txBody>
          <a:bodyPr/>
          <a:lstStyle/>
          <a:p>
            <a:r>
              <a:rPr lang="el-GR" sz="2000" b="1" i="1" dirty="0" smtClean="0"/>
              <a:t>‘’Το άγαλμα του Μ. Αλεξάνδρου’’</a:t>
            </a:r>
            <a:endParaRPr lang="el-GR" sz="2000" b="1" i="1" dirty="0"/>
          </a:p>
        </p:txBody>
      </p:sp>
      <p:pic>
        <p:nvPicPr>
          <p:cNvPr id="4098" name="Picture 2" descr="https://upload.wikimedia.org/wikipedia/commons/thumb/1/1f/Mid-nineteenth_century_reconstruction_of_Alexander%27s_catafalque_based_on_the_description_by_Diodorus.jpg/350px-Mid-nineteenth_century_reconstruction_of_Alexander%27s_catafalque_based_on_the_description_by_Diodorus.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2592924" y="2808514"/>
            <a:ext cx="4339181" cy="3091284"/>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70648" y="2155371"/>
            <a:ext cx="1913778" cy="1815882"/>
          </a:xfrm>
          <a:prstGeom prst="rect">
            <a:avLst/>
          </a:prstGeom>
          <a:solidFill>
            <a:srgbClr val="FFFF00"/>
          </a:solidFill>
          <a:ln>
            <a:solidFill>
              <a:srgbClr val="FF0000"/>
            </a:solidFill>
          </a:ln>
        </p:spPr>
        <p:txBody>
          <a:bodyPr wrap="square" rtlCol="0">
            <a:spAutoFit/>
          </a:bodyPr>
          <a:lstStyle/>
          <a:p>
            <a:r>
              <a:rPr lang="el-GR" sz="1400" b="1" i="1" dirty="0"/>
              <a:t>Η νεκρική άμαξα του Αλεξάνδρου, αναπαράσταση του 19ου αιώνα σύμφωνα με την περιγραφή του </a:t>
            </a:r>
            <a:r>
              <a:rPr lang="el-GR" sz="1400" b="1" i="1" dirty="0">
                <a:hlinkClick r:id="rId3" tooltip="Διόδωρος Σικελιώτης"/>
              </a:rPr>
              <a:t>Διόδωρου του </a:t>
            </a:r>
            <a:r>
              <a:rPr lang="el-GR" sz="1400" b="1" i="1" dirty="0" smtClean="0">
                <a:hlinkClick r:id="rId3" tooltip="Διόδωρος Σικελιώτης"/>
              </a:rPr>
              <a:t>Σικελιώτη</a:t>
            </a:r>
            <a:r>
              <a:rPr lang="el-GR" sz="1400" b="1" i="1" dirty="0" smtClean="0"/>
              <a:t>.</a:t>
            </a:r>
            <a:endParaRPr lang="el-GR" sz="1400" b="1" i="1" dirty="0"/>
          </a:p>
        </p:txBody>
      </p:sp>
      <p:pic>
        <p:nvPicPr>
          <p:cNvPr id="4100" name="Picture 4" descr="https://upload.wikimedia.org/wikipedia/commons/thumb/4/45/Thessaloniki_Alexander_the_Great_statue.png/220px-Thessaloniki_Alexander_the_Great_statue.png"/>
          <p:cNvPicPr>
            <a:picLocks noGrp="1" noChangeAspect="1" noChangeArrowheads="1"/>
          </p:cNvPicPr>
          <p:nvPr>
            <p:ph sz="quarter" idx="4"/>
          </p:nvPr>
        </p:nvPicPr>
        <p:blipFill>
          <a:blip r:embed="rId4">
            <a:extLst>
              <a:ext uri="{28A0092B-C50C-407E-A947-70E740481C1C}">
                <a14:useLocalDpi xmlns:a14="http://schemas.microsoft.com/office/drawing/2010/main" val="0"/>
              </a:ext>
            </a:extLst>
          </a:blip>
          <a:srcRect/>
          <a:stretch>
            <a:fillRect/>
          </a:stretch>
        </p:blipFill>
        <p:spPr bwMode="auto">
          <a:xfrm>
            <a:off x="7197020" y="2808515"/>
            <a:ext cx="4307591" cy="309128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63071" y="4746812"/>
            <a:ext cx="1869141" cy="1615827"/>
          </a:xfrm>
          <a:prstGeom prst="rect">
            <a:avLst/>
          </a:prstGeom>
          <a:solidFill>
            <a:srgbClr val="FFFF00"/>
          </a:solidFill>
          <a:ln>
            <a:solidFill>
              <a:srgbClr val="FF0000"/>
            </a:solidFill>
          </a:ln>
        </p:spPr>
        <p:txBody>
          <a:bodyPr wrap="square" rtlCol="0">
            <a:spAutoFit/>
          </a:bodyPr>
          <a:lstStyle/>
          <a:p>
            <a:r>
              <a:rPr lang="el-GR" sz="1100" b="1" i="1" dirty="0"/>
              <a:t>Άγαλμα του Μεγάλου Αλεξάνδρου στην παραλία της </a:t>
            </a:r>
            <a:r>
              <a:rPr lang="el-GR" sz="1100" b="1" i="1" dirty="0">
                <a:hlinkClick r:id="rId5" tooltip="Θεσσαλονίκη"/>
              </a:rPr>
              <a:t>Θεσσαλονίκης</a:t>
            </a:r>
            <a:r>
              <a:rPr lang="el-GR" sz="1100" b="1" i="1" dirty="0"/>
              <a:t>. Η πόλη πήρε το όνομα της από </a:t>
            </a:r>
            <a:r>
              <a:rPr lang="el-GR" sz="1100" b="1" i="1" dirty="0" smtClean="0">
                <a:hlinkClick r:id="rId6" tooltip="Θεσσαλονίκη της Μακεδονίας"/>
              </a:rPr>
              <a:t>την Θεσσαλονίκη </a:t>
            </a:r>
            <a:r>
              <a:rPr lang="el-GR" sz="1100" b="1" i="1" dirty="0">
                <a:hlinkClick r:id="rId6" tooltip="Θεσσαλονίκη της Μακεδονίας"/>
              </a:rPr>
              <a:t>της Μακεδονίας</a:t>
            </a:r>
            <a:r>
              <a:rPr lang="el-GR" sz="1100" b="1" i="1" dirty="0"/>
              <a:t>, ετεροθαλή αδερφή του </a:t>
            </a:r>
            <a:r>
              <a:rPr lang="el-GR" sz="1100" b="1" i="1" dirty="0" smtClean="0"/>
              <a:t>Αλεξάνδρου.</a:t>
            </a:r>
            <a:endParaRPr lang="el-GR" sz="1100" b="1" i="1" dirty="0"/>
          </a:p>
        </p:txBody>
      </p:sp>
    </p:spTree>
    <p:extLst>
      <p:ext uri="{BB962C8B-B14F-4D97-AF65-F5344CB8AC3E}">
        <p14:creationId xmlns:p14="http://schemas.microsoft.com/office/powerpoint/2010/main" val="252799854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solidFill>
            <a:srgbClr val="FFFF00"/>
          </a:solidFill>
          <a:ln>
            <a:solidFill>
              <a:srgbClr val="FFC000"/>
            </a:solidFill>
          </a:ln>
        </p:spPr>
        <p:txBody>
          <a:bodyPr>
            <a:normAutofit/>
          </a:bodyPr>
          <a:lstStyle/>
          <a:p>
            <a:r>
              <a:rPr lang="en-US" sz="2400" dirty="0" smtClean="0"/>
              <a:t/>
            </a:r>
            <a:br>
              <a:rPr lang="en-US" sz="2400" dirty="0" smtClean="0"/>
            </a:br>
            <a:r>
              <a:rPr lang="en-US" sz="2400" dirty="0"/>
              <a:t> </a:t>
            </a:r>
            <a:r>
              <a:rPr lang="el-GR" sz="2400" dirty="0" smtClean="0"/>
              <a:t>     </a:t>
            </a:r>
            <a:r>
              <a:rPr lang="en-US" sz="2400" b="1" i="1" dirty="0" smtClean="0"/>
              <a:t>‘’</a:t>
            </a:r>
            <a:r>
              <a:rPr lang="el-GR" sz="2400" b="1" i="1" dirty="0" smtClean="0"/>
              <a:t>Χάρτης  με  τις  εκστρατείες  του  Μ. Αλεξάνδρου’’</a:t>
            </a:r>
            <a:endParaRPr lang="el-GR" sz="2400" b="1" i="1" dirty="0"/>
          </a:p>
        </p:txBody>
      </p:sp>
      <p:pic>
        <p:nvPicPr>
          <p:cNvPr id="1026" name="Picture 2" descr="https://upload.wikimedia.org/wikipedia/commons/thumb/2/2a/%CE%95%CE%BA%CF%83%CF%84%CF%81%CE%B1%CF%84%CE%B5%CE%AF%CE%B5%CF%82_%CF%84%CE%BF%CF%85_%CE%9C%CE%B5%CE%B3%CE%AC%CE%BB%CE%BF%CF%85_%CE%91%CE%BB%CE%B5%CE%BE%CE%AC%CE%BD%CE%B4%CF%81%CE%BF%CF%85.svg/350px-%CE%95%CE%BA%CF%83%CF%84%CF%81%CE%B1%CF%84%CE%B5%CE%AF%CE%B5%CF%82_%CF%84%CE%BF%CF%85_%CE%9C%CE%B5%CE%B3%CE%AC%CE%BB%CE%BF%CF%85_%CE%91%CE%BB%CE%B5%CE%BE%CE%AC%CE%BD%CE%B4%CF%81%CE%BF%CF%85.svg.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92925" y="2168433"/>
            <a:ext cx="8911687" cy="4558937"/>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31520" y="2168433"/>
            <a:ext cx="1280160" cy="2862322"/>
          </a:xfrm>
          <a:prstGeom prst="rect">
            <a:avLst/>
          </a:prstGeom>
          <a:solidFill>
            <a:srgbClr val="FFFF00"/>
          </a:solidFill>
          <a:ln>
            <a:solidFill>
              <a:srgbClr val="C00000"/>
            </a:solidFill>
          </a:ln>
        </p:spPr>
        <p:txBody>
          <a:bodyPr wrap="square" rtlCol="0">
            <a:spAutoFit/>
          </a:bodyPr>
          <a:lstStyle/>
          <a:p>
            <a:r>
              <a:rPr lang="el-GR" sz="1200" b="1" i="1" dirty="0"/>
              <a:t>Εκστρατείες του Μεγάλου Αλεξάνδρου, με πορεία κατεύθυνσης, απεικόνιση των σχηματισμών των κύριων μαχών, και χρωματική επισήμανση των </a:t>
            </a:r>
            <a:r>
              <a:rPr lang="el-GR" sz="1200" b="1" i="1" dirty="0" smtClean="0"/>
              <a:t>ιδρυθεισών πόλεων.</a:t>
            </a:r>
            <a:endParaRPr lang="el-GR" sz="1200" b="1" i="1" dirty="0"/>
          </a:p>
        </p:txBody>
      </p:sp>
    </p:spTree>
    <p:extLst>
      <p:ext uri="{BB962C8B-B14F-4D97-AF65-F5344CB8AC3E}">
        <p14:creationId xmlns:p14="http://schemas.microsoft.com/office/powerpoint/2010/main" val="43609606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263</TotalTime>
  <Words>1269</Words>
  <Application>Microsoft Office PowerPoint</Application>
  <PresentationFormat>Ευρεία οθόνη</PresentationFormat>
  <Paragraphs>100</Paragraphs>
  <Slides>19</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19</vt:i4>
      </vt:variant>
    </vt:vector>
  </HeadingPairs>
  <TitlesOfParts>
    <vt:vector size="24" baseType="lpstr">
      <vt:lpstr>Arial</vt:lpstr>
      <vt:lpstr>Calibri</vt:lpstr>
      <vt:lpstr>Century Gothic</vt:lpstr>
      <vt:lpstr>Wingdings 3</vt:lpstr>
      <vt:lpstr>Θρόισμα</vt:lpstr>
      <vt:lpstr>     ‘’ΜΕΓΑΣ  ΑΛΕΞΑΝΔΡΟΣ: ΒΑΣΙΛΙΑΣ  ΤΗΣ  ΜΑΚΕΔΟΝΙΑΣ’’</vt:lpstr>
      <vt:lpstr>            ‘’ΑΛΕΞΑΝΔΡΟΣ Ο Γ’ ή ΜΕΓΑΣ  ΑΛΕΞΑΝΔΡΟΣ’’</vt:lpstr>
      <vt:lpstr>               ‘’ΜΕΓΑΣ  ΑΛΕΞΑΝΔΡΟΣ: 356π.χ.-323π.χ.’’</vt:lpstr>
      <vt:lpstr>            ‘’Η  Μακεδονία  μετά  το  Φίλιππο Β’ ‘’</vt:lpstr>
      <vt:lpstr>                         ‘’ΟΙ  ΕΚΣΤΡΑΤΕΙΕΣ  ΤΟΥ’’</vt:lpstr>
      <vt:lpstr>                                     ‘’ ΣΥΝΕΧΕΙΑ’’</vt:lpstr>
      <vt:lpstr>                                           ‘’ΣΥΝΕΧΕΙΑ’’</vt:lpstr>
      <vt:lpstr>● Στην Μακεδονία και  το ’’Κοινό των Ελλήνων’’ ο Αλέξανδρος προσθέτει μία       αχανή  αυτοκρατορία. (Αδριατική-Ινδία και Κασπία θάλασσα- Αίγυπτο) ● Η Ελληνική  παρουσία  κυριαρχεί  σ’  ολόκληρο  τον  κόσμο. ● Ο Αλέξανδρος  πέρα  από  σύνορα, λαούς και  ιστορία  γίνεται  μύθος.</vt:lpstr>
      <vt:lpstr>       ‘’Χάρτης  με  τις  εκστρατείες  του  Μ. Αλεξάνδρου’’</vt:lpstr>
      <vt:lpstr>     ‘’Χάρτης  της  αυτοκρατορίας  του Μ. Αλεξάνδρου’’</vt:lpstr>
      <vt:lpstr>              ‘’Το  χρονοδιάγραμμα της  ζωής  του  Μ. Αλεξάνδρου’’</vt:lpstr>
      <vt:lpstr>                  ‘’Διοικητικό  σύστημα Μ. Αλεξάνδρου’’</vt:lpstr>
      <vt:lpstr>                                  ‘’ΣΥΝΕΧΕΙΑ’’</vt:lpstr>
      <vt:lpstr>                     ‘’Οι  σατραπείες του  Μ. Αλεξάνδρου’’</vt:lpstr>
      <vt:lpstr>                                   ‘’Ίδρυση  πόλεων’’</vt:lpstr>
      <vt:lpstr>                             ‘’Επιπλέον  μέτρα’’</vt:lpstr>
      <vt:lpstr>                       ‘’Ερωτήσεις  Εμπέδωσης’’</vt:lpstr>
      <vt:lpstr>                        ‘’Συνέχεια  Ερωτήσεων’’</vt:lpstr>
      <vt:lpstr>                                   ‘’ ΒΙΒΛΙΟΓΡΑΦΙΑ’’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‘’ΑΛΕΞΑΝΔΡΟΣ Ο Γ’ ή ΜΕΓΑΣ  ΑΛΕΞΑΝΔΡΟΣ’’</dc:title>
  <dc:creator>spyros</dc:creator>
  <cp:lastModifiedBy>spyros</cp:lastModifiedBy>
  <cp:revision>29</cp:revision>
  <dcterms:created xsi:type="dcterms:W3CDTF">2016-04-02T17:59:16Z</dcterms:created>
  <dcterms:modified xsi:type="dcterms:W3CDTF">2016-04-03T08:39:06Z</dcterms:modified>
</cp:coreProperties>
</file>