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l-GR" sz="2800" dirty="0" smtClean="0"/>
              <a:t>     </a:t>
            </a:r>
            <a:r>
              <a:rPr lang="en-US" sz="2800" dirty="0" smtClean="0"/>
              <a:t> </a:t>
            </a:r>
            <a:r>
              <a:rPr lang="en-US" sz="2800" b="1" i="1" dirty="0" smtClean="0"/>
              <a:t>‘’</a:t>
            </a:r>
            <a:r>
              <a:rPr lang="el-GR" sz="2800" b="1" i="1" dirty="0" smtClean="0"/>
              <a:t>ΕΛΛΗΝΙΣΤΙΚΟΙ  ΚΑΙ  ΡΩΜΑΪΚΟΙ  ΧΡΟΝΟΙ’’</a:t>
            </a:r>
            <a:endParaRPr lang="el-GR" sz="2800" b="1" i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l-GR" b="1" i="1" u="sng" dirty="0" smtClean="0">
                <a:solidFill>
                  <a:srgbClr val="FF0000"/>
                </a:solidFill>
              </a:rPr>
              <a:t>Η  ΤΥΧΗ  ΤΟΥ  ΚΡΑΤΟΥΣ  ΤΟΥ  Μ. ΑΛΕΞΑΝΔΡΟΥ:</a:t>
            </a:r>
          </a:p>
          <a:p>
            <a:r>
              <a:rPr lang="el-GR" b="1" i="1" dirty="0" smtClean="0"/>
              <a:t>Το  </a:t>
            </a:r>
            <a:r>
              <a:rPr lang="el-GR" b="1" i="1" dirty="0" smtClean="0">
                <a:solidFill>
                  <a:srgbClr val="FF0000"/>
                </a:solidFill>
              </a:rPr>
              <a:t>323 π.χ.  </a:t>
            </a:r>
            <a:r>
              <a:rPr lang="el-GR" b="1" i="1" dirty="0" smtClean="0"/>
              <a:t>πεθαίνει  ο  Μ. Αλέξανδρος.</a:t>
            </a:r>
          </a:p>
          <a:p>
            <a:r>
              <a:rPr lang="el-GR" b="1" i="1" dirty="0" smtClean="0"/>
              <a:t>Η  τεράστια   αυτοκρατορία  του  διαιρείται, από  τους  διαδόχους  του,  σε</a:t>
            </a:r>
          </a:p>
          <a:p>
            <a:r>
              <a:rPr lang="el-GR" b="1" i="1" dirty="0"/>
              <a:t>τ</a:t>
            </a:r>
            <a:r>
              <a:rPr lang="el-GR" b="1" i="1" dirty="0" smtClean="0"/>
              <a:t>έσσερα  μικρότερα  βασίλεια: </a:t>
            </a:r>
            <a:r>
              <a:rPr lang="el-GR" b="1" i="1" dirty="0" smtClean="0">
                <a:solidFill>
                  <a:srgbClr val="FF0000"/>
                </a:solidFill>
              </a:rPr>
              <a:t>της  Μακεδονίας, της Θράκης, της Αιγύπτου</a:t>
            </a:r>
          </a:p>
          <a:p>
            <a:r>
              <a:rPr lang="el-GR" b="1" i="1" dirty="0" smtClean="0">
                <a:solidFill>
                  <a:srgbClr val="FF0000"/>
                </a:solidFill>
              </a:rPr>
              <a:t>και της Συρίας.</a:t>
            </a:r>
          </a:p>
          <a:p>
            <a:r>
              <a:rPr lang="el-GR" b="1" i="1" dirty="0" smtClean="0"/>
              <a:t>Το  κράτος  της  Θράκης  διαλύθηκε  και  τη  θέση  του  πήρε  το  </a:t>
            </a:r>
            <a:r>
              <a:rPr lang="el-GR" b="1" i="1" dirty="0" smtClean="0">
                <a:solidFill>
                  <a:srgbClr val="FF0000"/>
                </a:solidFill>
              </a:rPr>
              <a:t>κράτος</a:t>
            </a:r>
          </a:p>
          <a:p>
            <a:r>
              <a:rPr lang="el-GR" b="1" i="1" dirty="0">
                <a:solidFill>
                  <a:srgbClr val="FF0000"/>
                </a:solidFill>
              </a:rPr>
              <a:t>τ</a:t>
            </a:r>
            <a:r>
              <a:rPr lang="el-GR" b="1" i="1" dirty="0" smtClean="0">
                <a:solidFill>
                  <a:srgbClr val="FF0000"/>
                </a:solidFill>
              </a:rPr>
              <a:t>ης  Περγάμου.</a:t>
            </a:r>
          </a:p>
          <a:p>
            <a:r>
              <a:rPr lang="el-GR" b="1" i="1" dirty="0" smtClean="0">
                <a:solidFill>
                  <a:srgbClr val="FF0000"/>
                </a:solidFill>
              </a:rPr>
              <a:t>Τα  κράτη  αυτά  έγιναν  κυψέλες  του  ελληνικού  πολιτισμού.</a:t>
            </a:r>
          </a:p>
          <a:p>
            <a:r>
              <a:rPr lang="el-GR" b="1" i="1" dirty="0" smtClean="0"/>
              <a:t>Όμως  στα  επόμενα  χρόνια  υποτάχθηκαν  στη  Ρώμη.</a:t>
            </a:r>
            <a:endParaRPr lang="el-GR" b="1" i="1" dirty="0"/>
          </a:p>
        </p:txBody>
      </p:sp>
    </p:spTree>
    <p:extLst>
      <p:ext uri="{BB962C8B-B14F-4D97-AF65-F5344CB8AC3E}">
        <p14:creationId xmlns:p14="http://schemas.microsoft.com/office/powerpoint/2010/main" val="334007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                              </a:t>
            </a:r>
            <a:r>
              <a:rPr lang="el-GR" sz="2800" b="1" i="1" dirty="0" smtClean="0"/>
              <a:t>‘’Η  ΡΩΜΗ’’</a:t>
            </a:r>
            <a:endParaRPr lang="el-GR" sz="2800" b="1" i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l-GR" b="1" i="1" dirty="0" smtClean="0"/>
              <a:t>Η  Ρώμη  προήλθε  από  την  ενοποίηση   όλου  του  ιταλικού  γεωγραφικού</a:t>
            </a:r>
          </a:p>
          <a:p>
            <a:r>
              <a:rPr lang="el-GR" b="1" i="1" dirty="0"/>
              <a:t>χ</a:t>
            </a:r>
            <a:r>
              <a:rPr lang="el-GR" b="1" i="1" dirty="0" smtClean="0"/>
              <a:t>ώρου  με  έδρα  τη  Ρώμη.</a:t>
            </a:r>
          </a:p>
          <a:p>
            <a:r>
              <a:rPr lang="el-GR" b="1" i="1" dirty="0" smtClean="0"/>
              <a:t>Η  μεγάλη  της  ανάπτυξη  ξεκινά  μετά  </a:t>
            </a:r>
            <a:r>
              <a:rPr lang="el-GR" b="1" i="1" dirty="0" smtClean="0">
                <a:solidFill>
                  <a:srgbClr val="FF0000"/>
                </a:solidFill>
              </a:rPr>
              <a:t>το  202π.χ, </a:t>
            </a:r>
            <a:r>
              <a:rPr lang="el-GR" b="1" i="1" dirty="0" smtClean="0"/>
              <a:t>που  οι  Ρωμαίοι  θα</a:t>
            </a:r>
          </a:p>
          <a:p>
            <a:r>
              <a:rPr lang="el-GR" b="1" i="1" dirty="0"/>
              <a:t>α</a:t>
            </a:r>
            <a:r>
              <a:rPr lang="el-GR" b="1" i="1" dirty="0" smtClean="0"/>
              <a:t>ποκρούσουν  τη  μεγάλη  τους  απειλή, </a:t>
            </a:r>
            <a:r>
              <a:rPr lang="el-GR" b="1" i="1" dirty="0" smtClean="0">
                <a:solidFill>
                  <a:srgbClr val="FF0000"/>
                </a:solidFill>
              </a:rPr>
              <a:t>την  Καρχηδόνα  του Αννίβα. </a:t>
            </a:r>
            <a:r>
              <a:rPr lang="el-GR" b="1" i="1" dirty="0" smtClean="0"/>
              <a:t>Στη</a:t>
            </a:r>
          </a:p>
          <a:p>
            <a:r>
              <a:rPr lang="el-GR" b="1" i="1" dirty="0"/>
              <a:t>σ</a:t>
            </a:r>
            <a:r>
              <a:rPr lang="el-GR" b="1" i="1" dirty="0" smtClean="0"/>
              <a:t>υνέχεια  οι  Ρωμαίοι  θα  υποτάξουν  όλη  την  Ελλάδα, </a:t>
            </a:r>
            <a:r>
              <a:rPr lang="el-GR" b="1" i="1" dirty="0" smtClean="0">
                <a:solidFill>
                  <a:srgbClr val="FF0000"/>
                </a:solidFill>
              </a:rPr>
              <a:t>γύρω  στο  146π.χ., </a:t>
            </a:r>
            <a:r>
              <a:rPr lang="el-GR" b="1" i="1" dirty="0" smtClean="0"/>
              <a:t>και  κρατούν   όλες  τις  ελληνικές  πόλεις-κράτη  υποταγμένες  εφαρμόζοντας  τη  γνωστή  πολιτική  του </a:t>
            </a:r>
            <a:r>
              <a:rPr lang="el-GR" b="1" i="1" dirty="0" smtClean="0">
                <a:solidFill>
                  <a:srgbClr val="FF0000"/>
                </a:solidFill>
              </a:rPr>
              <a:t>‘’διαίρει  και  βασίλευε.’’  </a:t>
            </a:r>
            <a:r>
              <a:rPr lang="el-GR" b="1" i="1" dirty="0" smtClean="0"/>
              <a:t>Η  τακτική</a:t>
            </a:r>
          </a:p>
          <a:p>
            <a:r>
              <a:rPr lang="el-GR" b="1" i="1" dirty="0"/>
              <a:t>α</a:t>
            </a:r>
            <a:r>
              <a:rPr lang="el-GR" b="1" i="1" dirty="0" smtClean="0"/>
              <a:t>υτή  στη  πράξη  ήταν: συνεχείς  πόλεμοι  μεταξύ  των  ελληνικών  πόλεων  -κρατών  για  να  τις  έχουν  πάντα  αποδυναμωμένες  και  υποταγμένες.</a:t>
            </a:r>
          </a:p>
          <a:p>
            <a:r>
              <a:rPr lang="el-GR" b="1" i="1" dirty="0" smtClean="0"/>
              <a:t>Το  </a:t>
            </a:r>
            <a:r>
              <a:rPr lang="el-GR" b="1" i="1" dirty="0" smtClean="0">
                <a:solidFill>
                  <a:srgbClr val="FF0000"/>
                </a:solidFill>
              </a:rPr>
              <a:t>30π.χ.  </a:t>
            </a:r>
            <a:r>
              <a:rPr lang="el-GR" b="1" i="1" dirty="0" smtClean="0"/>
              <a:t>Ο  Οκταβιανός  Αύγουστος  υποτάσσει  και  την  Αίγυπτο  κάνοντάς  την  πια  Ρωμαϊκή  επαρχία.</a:t>
            </a:r>
            <a:endParaRPr lang="el-GR" b="1" i="1" dirty="0"/>
          </a:p>
        </p:txBody>
      </p:sp>
    </p:spTree>
    <p:extLst>
      <p:ext uri="{BB962C8B-B14F-4D97-AF65-F5344CB8AC3E}">
        <p14:creationId xmlns:p14="http://schemas.microsoft.com/office/powerpoint/2010/main" val="623272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            </a:t>
            </a:r>
            <a:r>
              <a:rPr lang="el-GR" sz="2800" b="1" i="1" dirty="0" smtClean="0"/>
              <a:t>‘’ΕΛΛΗΝΟΡΩΜΑΪΚΟΣ  ΠΟΛΙΤΙΣΜΟΣ’’</a:t>
            </a:r>
            <a:endParaRPr lang="el-GR" sz="2800" b="1" i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l-GR" b="1" i="1" u="sng" dirty="0" smtClean="0">
                <a:solidFill>
                  <a:srgbClr val="FF0000"/>
                </a:solidFill>
              </a:rPr>
              <a:t>ΟΡΙΣΜΟΣ:</a:t>
            </a:r>
            <a:r>
              <a:rPr lang="el-GR" b="1" i="1" u="sng" dirty="0" smtClean="0"/>
              <a:t> </a:t>
            </a:r>
            <a:r>
              <a:rPr lang="el-GR" b="1" i="1" dirty="0" smtClean="0"/>
              <a:t>Έτσι  αποκαλούμε  τον  πολιτισμό, που  γεννήθηκε  στην  Ανατολή,</a:t>
            </a:r>
          </a:p>
          <a:p>
            <a:r>
              <a:rPr lang="el-GR" b="1" i="1" dirty="0"/>
              <a:t>μ</a:t>
            </a:r>
            <a:r>
              <a:rPr lang="el-GR" b="1" i="1" dirty="0" smtClean="0"/>
              <a:t>ετά  την   οριστική  επικράτηση  των  Ρωμαίων  στη  Μεσόγειο.</a:t>
            </a:r>
          </a:p>
          <a:p>
            <a:r>
              <a:rPr lang="el-GR" b="1" i="1" u="sng" dirty="0" smtClean="0">
                <a:solidFill>
                  <a:srgbClr val="FF0000"/>
                </a:solidFill>
              </a:rPr>
              <a:t>ΧΑΡΑΚΤΗΡΙΣΤΙΚΑ  ΤΟΥ:</a:t>
            </a:r>
          </a:p>
          <a:p>
            <a:r>
              <a:rPr lang="el-GR" b="1" i="1" dirty="0" smtClean="0"/>
              <a:t>1. Μετά  το  2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μ.Χ. πια  αιώνα, σε  όλη  τη  ρωμαϊκή  επικράτεια, κυριαρχεί παντού  η  ειρήνη. </a:t>
            </a:r>
            <a:r>
              <a:rPr lang="el-GR" b="1" i="1" dirty="0" smtClean="0">
                <a:solidFill>
                  <a:srgbClr val="FF0000"/>
                </a:solidFill>
              </a:rPr>
              <a:t>Έτσι  σημειώνεται  ανάπτυξη  των  γραμμάτων, των  τεχνών, του  εμπορίου  και  γίνονται  μεγάλα  δημόσια  έργα.</a:t>
            </a:r>
          </a:p>
          <a:p>
            <a:r>
              <a:rPr lang="el-GR" b="1" i="1" dirty="0" smtClean="0"/>
              <a:t>2. </a:t>
            </a:r>
            <a:r>
              <a:rPr lang="el-GR" b="1" i="1" dirty="0" smtClean="0">
                <a:solidFill>
                  <a:srgbClr val="FF0000"/>
                </a:solidFill>
              </a:rPr>
              <a:t>Εμφανίζεται   μία  νέα  θρησκεία, ο  Χριστιανισμός. </a:t>
            </a:r>
            <a:r>
              <a:rPr lang="el-GR" b="1" i="1" dirty="0" smtClean="0"/>
              <a:t>Καθοριστική  υπήρξε  η</a:t>
            </a:r>
          </a:p>
          <a:p>
            <a:r>
              <a:rPr lang="el-GR" b="1" i="1" dirty="0"/>
              <a:t>σ</a:t>
            </a:r>
            <a:r>
              <a:rPr lang="el-GR" b="1" i="1" dirty="0" smtClean="0"/>
              <a:t>υμβολή  του  αποστόλου  Παύλου  στη  διάδοση  της  νέας  θρησκείας  στην  Ελλάδα  αλλά  και  σ’  άλλες  περιοχές  της  απέραντης  Ρωμαϊκής  επικράτειας. Παρά  τους  ανελέητους  διωγμούς, ειδικά  μετά  το  3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μ.Χ. αιώνα  που  υπέστησαν  οι  Χριστιανοί,  </a:t>
            </a:r>
            <a:r>
              <a:rPr lang="el-GR" b="1" i="1" dirty="0" smtClean="0">
                <a:solidFill>
                  <a:srgbClr val="FF0000"/>
                </a:solidFill>
              </a:rPr>
              <a:t>η  νέα  αυτή  θρησκεία  όχι  μόνο  εδραιώνεται  αλλά  και  εξαπλώνεται  με  γρήγορους  ρυθμούς.</a:t>
            </a:r>
            <a:endParaRPr lang="el-G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0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              </a:t>
            </a:r>
            <a:r>
              <a:rPr lang="el-GR" sz="2800" b="1" i="1" dirty="0" smtClean="0"/>
              <a:t>‘’ΤΟ  ΔΥΤΙΚΟ  ΡΩΜΑΪΚΟ  ΚΡΑΤΟΣ’’</a:t>
            </a:r>
            <a:endParaRPr lang="el-GR" sz="2800" b="1" i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l-GR" b="1" i="1" dirty="0" smtClean="0"/>
              <a:t>Ο  </a:t>
            </a:r>
            <a:r>
              <a:rPr lang="el-GR" b="1" i="1" dirty="0" smtClean="0">
                <a:solidFill>
                  <a:srgbClr val="FF0000"/>
                </a:solidFill>
              </a:rPr>
              <a:t>3</a:t>
            </a:r>
            <a:r>
              <a:rPr lang="el-GR" b="1" i="1" baseline="30000" dirty="0" smtClean="0">
                <a:solidFill>
                  <a:srgbClr val="FF0000"/>
                </a:solidFill>
              </a:rPr>
              <a:t>ος</a:t>
            </a:r>
            <a:r>
              <a:rPr lang="el-GR" b="1" i="1" dirty="0" smtClean="0">
                <a:solidFill>
                  <a:srgbClr val="FF0000"/>
                </a:solidFill>
              </a:rPr>
              <a:t> μ.Χ. </a:t>
            </a:r>
            <a:r>
              <a:rPr lang="el-GR" b="1" i="1" dirty="0" smtClean="0"/>
              <a:t>αιώνας  βρίσκει  την  απέραντη  Ρωμαϊκή  αυτοκρατορία  χωρισμένη   σε  δύο  τμήματα: </a:t>
            </a:r>
            <a:r>
              <a:rPr lang="el-GR" b="1" i="1" dirty="0" smtClean="0">
                <a:solidFill>
                  <a:srgbClr val="FF0000"/>
                </a:solidFill>
              </a:rPr>
              <a:t>το Δυτικό  και  το  Ανατολικό.</a:t>
            </a:r>
          </a:p>
          <a:p>
            <a:r>
              <a:rPr lang="el-GR" b="1" i="1" dirty="0" smtClean="0"/>
              <a:t> Το  δυτικό  τμήμα παρακμάζει.  Ο  αυτοκράτορας  </a:t>
            </a:r>
            <a:r>
              <a:rPr lang="el-GR" b="1" i="1" dirty="0" smtClean="0">
                <a:solidFill>
                  <a:srgbClr val="FF0000"/>
                </a:solidFill>
              </a:rPr>
              <a:t>Διοκλητιανός</a:t>
            </a:r>
            <a:r>
              <a:rPr lang="el-GR" b="1" i="1" dirty="0" smtClean="0"/>
              <a:t>  μεταφέρει  την  έδρα του  κράτους  του  στη  </a:t>
            </a:r>
            <a:r>
              <a:rPr lang="el-GR" b="1" i="1" dirty="0" smtClean="0">
                <a:solidFill>
                  <a:srgbClr val="FF0000"/>
                </a:solidFill>
              </a:rPr>
              <a:t>Νικομήδεια  της  Βιθυνίας, </a:t>
            </a:r>
            <a:r>
              <a:rPr lang="el-GR" b="1" i="1" dirty="0" smtClean="0"/>
              <a:t>που  οικονομικά  ήταν  από  τη Ρώμη  πιο  εύρωστο  τμήμα.</a:t>
            </a:r>
          </a:p>
          <a:p>
            <a:r>
              <a:rPr lang="el-GR" b="1" i="1" dirty="0" smtClean="0"/>
              <a:t> Το  Διοκλητιανό  διαδέχεται   ο  αυτοκράτορας </a:t>
            </a:r>
            <a:r>
              <a:rPr lang="el-GR" b="1" i="1" dirty="0" smtClean="0">
                <a:solidFill>
                  <a:srgbClr val="FF0000"/>
                </a:solidFill>
              </a:rPr>
              <a:t>Μαξέντιος</a:t>
            </a:r>
            <a:r>
              <a:rPr lang="el-GR" b="1" i="1" dirty="0" smtClean="0"/>
              <a:t>. Αυτός   συγκρούεται  με  το  </a:t>
            </a:r>
            <a:r>
              <a:rPr lang="el-GR" b="1" i="1" dirty="0" smtClean="0">
                <a:solidFill>
                  <a:srgbClr val="FF0000"/>
                </a:solidFill>
              </a:rPr>
              <a:t>Μ. Κωνσταντίνο  </a:t>
            </a:r>
            <a:r>
              <a:rPr lang="el-GR" b="1" i="1" dirty="0" smtClean="0"/>
              <a:t>για  τον  τίτλο  του Αύγουστου. Νικητής  ο  Μ. Κωνσταντίνος  ο  οποίος  είχε  και  τη  βοήθεια  των Χριστιανών. </a:t>
            </a:r>
            <a:r>
              <a:rPr lang="el-GR" b="1" i="1" dirty="0" smtClean="0">
                <a:solidFill>
                  <a:srgbClr val="FF0000"/>
                </a:solidFill>
              </a:rPr>
              <a:t>Το  313μ.χ.  </a:t>
            </a:r>
            <a:r>
              <a:rPr lang="el-GR" b="1" i="1" dirty="0"/>
              <a:t>ο</a:t>
            </a:r>
            <a:r>
              <a:rPr lang="el-GR" b="1" i="1" dirty="0" smtClean="0"/>
              <a:t>  Μ. Κωνσταντίνος  εκδίδει  το </a:t>
            </a:r>
            <a:r>
              <a:rPr lang="el-GR" b="1" i="1" dirty="0" smtClean="0">
                <a:solidFill>
                  <a:srgbClr val="FF0000"/>
                </a:solidFill>
              </a:rPr>
              <a:t>’’διάταγμα  των Μεδιολάνων’’, γνωστό  ως  διάταγμα  της  ανεξιθρησκείας, που  έδωσε  και  οριστικό  τέλος  στις  διώξεις  των Χριστιανών, αφού  αποτέλεσε  άμεση αναγνώριση  της  νέας  θρησκείας  η   οποία  θα  επικρατήσει  και  επίσημα στην  Ανατολή  και  στο  μετέπειτα  κράτος  του  Βυζαντίου.</a:t>
            </a:r>
          </a:p>
          <a:p>
            <a:endParaRPr lang="el-GR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1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         </a:t>
            </a:r>
            <a:r>
              <a:rPr lang="el-GR" sz="2800" b="1" i="1" dirty="0" smtClean="0"/>
              <a:t>‘’ ΤΟ  ΑΝΑΤΟΛΙΚΟ  ΡΩΜΑΪΚΟ  ΚΡΑΤΟΣ’’</a:t>
            </a:r>
            <a:endParaRPr lang="el-GR" sz="2800" b="1" i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l-GR" b="1" i="1" dirty="0" smtClean="0"/>
              <a:t>Ο  Μ. Κωνσταντίνος  το  </a:t>
            </a:r>
            <a:r>
              <a:rPr lang="el-GR" b="1" i="1" dirty="0" smtClean="0">
                <a:solidFill>
                  <a:srgbClr val="FF0000"/>
                </a:solidFill>
              </a:rPr>
              <a:t>324μ.χ.  </a:t>
            </a:r>
            <a:r>
              <a:rPr lang="el-GR" b="1" i="1" dirty="0"/>
              <a:t>μ</a:t>
            </a:r>
            <a:r>
              <a:rPr lang="el-GR" b="1" i="1" dirty="0" smtClean="0"/>
              <a:t>εταφέρει  την  έδρα  του  κράτους  του από  τη  Ρώμη  στο  Βυζάντιο, αποικία  των  Μεγαρέων,  και  ιδρύει  τη νέα  Ρώμη, η  οποία  τελικά  μετονομάστηκε  σε </a:t>
            </a:r>
            <a:r>
              <a:rPr lang="el-GR" b="1" i="1" dirty="0" smtClean="0">
                <a:solidFill>
                  <a:srgbClr val="FF0000"/>
                </a:solidFill>
              </a:rPr>
              <a:t>Κωνσταντινούπολη.</a:t>
            </a:r>
          </a:p>
          <a:p>
            <a:r>
              <a:rPr lang="el-GR" b="1" i="1" dirty="0" smtClean="0"/>
              <a:t>Τα  εγκαίνια  της  νέας  πόλης  έγιναν  στις  </a:t>
            </a:r>
            <a:r>
              <a:rPr lang="el-GR" b="1" i="1" dirty="0" smtClean="0">
                <a:solidFill>
                  <a:srgbClr val="FF0000"/>
                </a:solidFill>
              </a:rPr>
              <a:t>11 Μαΐου  του  330μ.χ., </a:t>
            </a:r>
            <a:r>
              <a:rPr lang="el-GR" b="1" i="1" dirty="0" smtClean="0"/>
              <a:t>χρονολογία  ορόσημο  καθώς  απ’  αυτήν  ξεκινά  επίσημα  η  ιστορία  της  </a:t>
            </a:r>
            <a:r>
              <a:rPr lang="el-GR" b="1" i="1" dirty="0" smtClean="0">
                <a:solidFill>
                  <a:srgbClr val="FF0000"/>
                </a:solidFill>
              </a:rPr>
              <a:t>μεγάλης  Βυζαντινής   αυτοκρατορίας</a:t>
            </a:r>
            <a:r>
              <a:rPr lang="el-GR" b="1" i="1" dirty="0" smtClean="0"/>
              <a:t>, που  θα  διαρκέσει  μέχρι  και  την  </a:t>
            </a:r>
            <a:r>
              <a:rPr lang="el-GR" b="1" i="1" dirty="0" smtClean="0">
                <a:solidFill>
                  <a:srgbClr val="FF0000"/>
                </a:solidFill>
              </a:rPr>
              <a:t>Τρίτη  29 Μαΐου  1453μ.χ.   </a:t>
            </a:r>
            <a:r>
              <a:rPr lang="el-GR" b="1" i="1" dirty="0" smtClean="0"/>
              <a:t>χρονολογία  που  η  Κωνσταντινούπολη  θα  πέσει  στα  χέρια  των  Τούρκων.</a:t>
            </a:r>
          </a:p>
          <a:p>
            <a:r>
              <a:rPr lang="el-GR" b="1" i="1" dirty="0" smtClean="0"/>
              <a:t>Η  μεγάλη  αυτή  περίοδος  από  το  </a:t>
            </a:r>
            <a:r>
              <a:rPr lang="el-GR" b="1" i="1" dirty="0" smtClean="0">
                <a:solidFill>
                  <a:srgbClr val="FF0000"/>
                </a:solidFill>
              </a:rPr>
              <a:t>330μ.χ- 1453μ.χ.  </a:t>
            </a:r>
            <a:r>
              <a:rPr lang="el-GR" b="1" i="1" dirty="0" smtClean="0"/>
              <a:t>ονομάζεται  στην  Ιστορία  Βυζαντινή  περίοδος  και  αποτελεί   ιστορική  ύλη  της  επόμενης  χρονολογικά  τάξης.</a:t>
            </a:r>
            <a:endParaRPr lang="el-GR" b="1" i="1" dirty="0"/>
          </a:p>
        </p:txBody>
      </p:sp>
    </p:spTree>
    <p:extLst>
      <p:ext uri="{BB962C8B-B14F-4D97-AF65-F5344CB8AC3E}">
        <p14:creationId xmlns:p14="http://schemas.microsoft.com/office/powerpoint/2010/main" val="9421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564</Words>
  <Application>Microsoft Office PowerPoint</Application>
  <PresentationFormat>Ευρεία οθόνη</PresentationFormat>
  <Paragraphs>33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Θρόισμα</vt:lpstr>
      <vt:lpstr>        ‘’ΕΛΛΗΝΙΣΤΙΚΟΙ  ΚΑΙ  ΡΩΜΑΪΚΟΙ  ΧΡΟΝΟΙ’’</vt:lpstr>
      <vt:lpstr>                                ‘’Η  ΡΩΜΗ’’</vt:lpstr>
      <vt:lpstr>              ‘’ΕΛΛΗΝΟΡΩΜΑΪΚΟΣ  ΠΟΛΙΤΙΣΜΟΣ’’</vt:lpstr>
      <vt:lpstr>                ‘’ΤΟ  ΔΥΤΙΚΟ  ΡΩΜΑΪΚΟ  ΚΡΑΤΟΣ’’</vt:lpstr>
      <vt:lpstr>          ‘’ ΤΟ  ΑΝΑΤΟΛΙΚΟ  ΡΩΜΑΪΚΟ  ΚΡΑΤΟΣ’’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‘’ΕΛΛΗΝΙΣΤΙΚΟΙ  ΚΑΙ  ΡΩΜΑΪΚΟΙ  ΧΡΟΝΟΙ’’</dc:title>
  <dc:creator>spyros</dc:creator>
  <cp:lastModifiedBy>spyros</cp:lastModifiedBy>
  <cp:revision>8</cp:revision>
  <dcterms:created xsi:type="dcterms:W3CDTF">2016-04-15T11:38:32Z</dcterms:created>
  <dcterms:modified xsi:type="dcterms:W3CDTF">2016-04-15T12:42:39Z</dcterms:modified>
</cp:coreProperties>
</file>