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912DDFFF-1E7B-4D5D-8464-21FA92182034}" type="datetimeFigureOut">
              <a:rPr lang="el-GR" smtClean="0"/>
              <a:t>05/03/2014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7C43B26-17CB-41F3-A735-DD672EB9EE6B}" type="slidenum">
              <a:rPr lang="el-GR" smtClean="0"/>
              <a:t>‹#›</a:t>
            </a:fld>
            <a:endParaRPr lang="el-GR"/>
          </a:p>
        </p:txBody>
      </p:sp>
    </p:spTree>
    <p:extLst>
      <p:ext uri="{BB962C8B-B14F-4D97-AF65-F5344CB8AC3E}">
        <p14:creationId xmlns:p14="http://schemas.microsoft.com/office/powerpoint/2010/main" val="2669419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12DDFFF-1E7B-4D5D-8464-21FA92182034}" type="datetimeFigureOut">
              <a:rPr lang="el-GR" smtClean="0"/>
              <a:t>05/03/2014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7C43B26-17CB-41F3-A735-DD672EB9EE6B}" type="slidenum">
              <a:rPr lang="el-GR" smtClean="0"/>
              <a:t>‹#›</a:t>
            </a:fld>
            <a:endParaRPr lang="el-GR"/>
          </a:p>
        </p:txBody>
      </p:sp>
    </p:spTree>
    <p:extLst>
      <p:ext uri="{BB962C8B-B14F-4D97-AF65-F5344CB8AC3E}">
        <p14:creationId xmlns:p14="http://schemas.microsoft.com/office/powerpoint/2010/main" val="3253054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12DDFFF-1E7B-4D5D-8464-21FA92182034}" type="datetimeFigureOut">
              <a:rPr lang="el-GR" smtClean="0"/>
              <a:t>05/03/2014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7C43B26-17CB-41F3-A735-DD672EB9EE6B}" type="slidenum">
              <a:rPr lang="el-GR" smtClean="0"/>
              <a:t>‹#›</a:t>
            </a:fld>
            <a:endParaRPr lang="el-GR"/>
          </a:p>
        </p:txBody>
      </p:sp>
    </p:spTree>
    <p:extLst>
      <p:ext uri="{BB962C8B-B14F-4D97-AF65-F5344CB8AC3E}">
        <p14:creationId xmlns:p14="http://schemas.microsoft.com/office/powerpoint/2010/main" val="22132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12DDFFF-1E7B-4D5D-8464-21FA92182034}" type="datetimeFigureOut">
              <a:rPr lang="el-GR" smtClean="0"/>
              <a:t>05/03/2014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7C43B26-17CB-41F3-A735-DD672EB9EE6B}" type="slidenum">
              <a:rPr lang="el-GR" smtClean="0"/>
              <a:t>‹#›</a:t>
            </a:fld>
            <a:endParaRPr lang="el-GR"/>
          </a:p>
        </p:txBody>
      </p:sp>
    </p:spTree>
    <p:extLst>
      <p:ext uri="{BB962C8B-B14F-4D97-AF65-F5344CB8AC3E}">
        <p14:creationId xmlns:p14="http://schemas.microsoft.com/office/powerpoint/2010/main" val="3359040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912DDFFF-1E7B-4D5D-8464-21FA92182034}" type="datetimeFigureOut">
              <a:rPr lang="el-GR" smtClean="0"/>
              <a:t>05/03/2014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7C43B26-17CB-41F3-A735-DD672EB9EE6B}" type="slidenum">
              <a:rPr lang="el-GR" smtClean="0"/>
              <a:t>‹#›</a:t>
            </a:fld>
            <a:endParaRPr lang="el-GR"/>
          </a:p>
        </p:txBody>
      </p:sp>
    </p:spTree>
    <p:extLst>
      <p:ext uri="{BB962C8B-B14F-4D97-AF65-F5344CB8AC3E}">
        <p14:creationId xmlns:p14="http://schemas.microsoft.com/office/powerpoint/2010/main" val="3409324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12DDFFF-1E7B-4D5D-8464-21FA92182034}" type="datetimeFigureOut">
              <a:rPr lang="el-GR" smtClean="0"/>
              <a:t>05/03/2014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7C43B26-17CB-41F3-A735-DD672EB9EE6B}" type="slidenum">
              <a:rPr lang="el-GR" smtClean="0"/>
              <a:t>‹#›</a:t>
            </a:fld>
            <a:endParaRPr lang="el-GR"/>
          </a:p>
        </p:txBody>
      </p:sp>
    </p:spTree>
    <p:extLst>
      <p:ext uri="{BB962C8B-B14F-4D97-AF65-F5344CB8AC3E}">
        <p14:creationId xmlns:p14="http://schemas.microsoft.com/office/powerpoint/2010/main" val="139241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912DDFFF-1E7B-4D5D-8464-21FA92182034}" type="datetimeFigureOut">
              <a:rPr lang="el-GR" smtClean="0"/>
              <a:t>05/03/2014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7C43B26-17CB-41F3-A735-DD672EB9EE6B}" type="slidenum">
              <a:rPr lang="el-GR" smtClean="0"/>
              <a:t>‹#›</a:t>
            </a:fld>
            <a:endParaRPr lang="el-GR"/>
          </a:p>
        </p:txBody>
      </p:sp>
    </p:spTree>
    <p:extLst>
      <p:ext uri="{BB962C8B-B14F-4D97-AF65-F5344CB8AC3E}">
        <p14:creationId xmlns:p14="http://schemas.microsoft.com/office/powerpoint/2010/main" val="912020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912DDFFF-1E7B-4D5D-8464-21FA92182034}" type="datetimeFigureOut">
              <a:rPr lang="el-GR" smtClean="0"/>
              <a:t>05/03/2014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E7C43B26-17CB-41F3-A735-DD672EB9EE6B}" type="slidenum">
              <a:rPr lang="el-GR" smtClean="0"/>
              <a:t>‹#›</a:t>
            </a:fld>
            <a:endParaRPr lang="el-GR"/>
          </a:p>
        </p:txBody>
      </p:sp>
    </p:spTree>
    <p:extLst>
      <p:ext uri="{BB962C8B-B14F-4D97-AF65-F5344CB8AC3E}">
        <p14:creationId xmlns:p14="http://schemas.microsoft.com/office/powerpoint/2010/main" val="3705987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12DDFFF-1E7B-4D5D-8464-21FA92182034}" type="datetimeFigureOut">
              <a:rPr lang="el-GR" smtClean="0"/>
              <a:t>05/03/2014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7C43B26-17CB-41F3-A735-DD672EB9EE6B}" type="slidenum">
              <a:rPr lang="el-GR" smtClean="0"/>
              <a:t>‹#›</a:t>
            </a:fld>
            <a:endParaRPr lang="el-GR"/>
          </a:p>
        </p:txBody>
      </p:sp>
    </p:spTree>
    <p:extLst>
      <p:ext uri="{BB962C8B-B14F-4D97-AF65-F5344CB8AC3E}">
        <p14:creationId xmlns:p14="http://schemas.microsoft.com/office/powerpoint/2010/main" val="22509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12DDFFF-1E7B-4D5D-8464-21FA92182034}" type="datetimeFigureOut">
              <a:rPr lang="el-GR" smtClean="0"/>
              <a:t>05/03/2014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7C43B26-17CB-41F3-A735-DD672EB9EE6B}" type="slidenum">
              <a:rPr lang="el-GR" smtClean="0"/>
              <a:t>‹#›</a:t>
            </a:fld>
            <a:endParaRPr lang="el-GR"/>
          </a:p>
        </p:txBody>
      </p:sp>
    </p:spTree>
    <p:extLst>
      <p:ext uri="{BB962C8B-B14F-4D97-AF65-F5344CB8AC3E}">
        <p14:creationId xmlns:p14="http://schemas.microsoft.com/office/powerpoint/2010/main" val="666000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12DDFFF-1E7B-4D5D-8464-21FA92182034}" type="datetimeFigureOut">
              <a:rPr lang="el-GR" smtClean="0"/>
              <a:t>05/03/2014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7C43B26-17CB-41F3-A735-DD672EB9EE6B}" type="slidenum">
              <a:rPr lang="el-GR" smtClean="0"/>
              <a:t>‹#›</a:t>
            </a:fld>
            <a:endParaRPr lang="el-GR"/>
          </a:p>
        </p:txBody>
      </p:sp>
    </p:spTree>
    <p:extLst>
      <p:ext uri="{BB962C8B-B14F-4D97-AF65-F5344CB8AC3E}">
        <p14:creationId xmlns:p14="http://schemas.microsoft.com/office/powerpoint/2010/main" val="328906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2DDFFF-1E7B-4D5D-8464-21FA92182034}" type="datetimeFigureOut">
              <a:rPr lang="el-GR" smtClean="0"/>
              <a:t>05/03/2014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43B26-17CB-41F3-A735-DD672EB9EE6B}" type="slidenum">
              <a:rPr lang="el-GR" smtClean="0"/>
              <a:t>‹#›</a:t>
            </a:fld>
            <a:endParaRPr lang="el-GR"/>
          </a:p>
        </p:txBody>
      </p:sp>
    </p:spTree>
    <p:extLst>
      <p:ext uri="{BB962C8B-B14F-4D97-AF65-F5344CB8AC3E}">
        <p14:creationId xmlns:p14="http://schemas.microsoft.com/office/powerpoint/2010/main" val="2145959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332657"/>
            <a:ext cx="7772400" cy="1656183"/>
          </a:xfrm>
        </p:spPr>
        <p:style>
          <a:lnRef idx="2">
            <a:schemeClr val="accent2">
              <a:shade val="50000"/>
            </a:schemeClr>
          </a:lnRef>
          <a:fillRef idx="1">
            <a:schemeClr val="accent2"/>
          </a:fillRef>
          <a:effectRef idx="0">
            <a:schemeClr val="accent2"/>
          </a:effectRef>
          <a:fontRef idx="minor">
            <a:schemeClr val="lt1"/>
          </a:fontRef>
        </p:style>
        <p:txBody>
          <a:bodyPr/>
          <a:lstStyle/>
          <a:p>
            <a:r>
              <a:rPr lang="el-GR" b="1" dirty="0" smtClean="0"/>
              <a:t>ΟΡΙΣΜΟΣ ΣΧΟΛΙΚΟΥ ΕΚΦΟΒΙΣΜΟΥ</a:t>
            </a:r>
            <a:endParaRPr lang="el-GR" dirty="0"/>
          </a:p>
        </p:txBody>
      </p:sp>
      <p:sp>
        <p:nvSpPr>
          <p:cNvPr id="3" name="Υπότιτλος 2"/>
          <p:cNvSpPr>
            <a:spLocks noGrp="1"/>
          </p:cNvSpPr>
          <p:nvPr>
            <p:ph type="subTitle" idx="1"/>
          </p:nvPr>
        </p:nvSpPr>
        <p:spPr>
          <a:xfrm>
            <a:off x="0" y="1772816"/>
            <a:ext cx="9144000" cy="5085184"/>
          </a:xfrm>
          <a:solidFill>
            <a:schemeClr val="accent2">
              <a:lumMod val="20000"/>
              <a:lumOff val="80000"/>
            </a:schemeClr>
          </a:solidFill>
        </p:spPr>
        <p:txBody>
          <a:bodyPr>
            <a:normAutofit fontScale="77500" lnSpcReduction="20000"/>
          </a:bodyPr>
          <a:lstStyle/>
          <a:p>
            <a:r>
              <a:rPr lang="el-GR" dirty="0"/>
              <a:t/>
            </a:r>
            <a:br>
              <a:rPr lang="el-GR" dirty="0"/>
            </a:br>
            <a:r>
              <a:rPr lang="el-GR" sz="3600" dirty="0"/>
              <a:t>Οι προστριβές μεταξύ παιδιών αποτελούν φυσιολογικό, αποδεκτό φαινόμενο στα πλαίσια  ισορροπημένων,  ισότιμων σχέσεων. Όμως όταν ένα άτομο εκτίθεται επανειλημμένα και για μακρό χρονικό διάστημα σε αρνητικές πρακτικές εκ μέρους ενός ή περισσοτέρων άλλων μιλάμε για εκφοβισμό, «</a:t>
            </a:r>
            <a:r>
              <a:rPr lang="el-GR" sz="3600" dirty="0" err="1"/>
              <a:t>bullying</a:t>
            </a:r>
            <a:r>
              <a:rPr lang="el-GR" sz="3600" dirty="0"/>
              <a:t>» κατά την αγγλική ορολογία . Σε αυτές τις περιπτώσεις:</a:t>
            </a:r>
            <a:br>
              <a:rPr lang="el-GR" sz="3600" dirty="0"/>
            </a:br>
            <a:r>
              <a:rPr lang="el-GR" sz="3600" dirty="0"/>
              <a:t>•    Δεν υπάρχει ισορροπία δυνάμεων. Εμπλέκεται κάποιο επιβλητικό, επιθετικό άτομο   (ή άτομα) κι άλλο άτομο το οποίο αδυνατεί να  αμυνθεί.  </a:t>
            </a:r>
            <a:br>
              <a:rPr lang="el-GR" sz="3600" dirty="0"/>
            </a:br>
            <a:r>
              <a:rPr lang="el-GR" sz="3600" dirty="0"/>
              <a:t>•    Συνήθως δεν προκαλείται από το θύμα</a:t>
            </a:r>
            <a:br>
              <a:rPr lang="el-GR" sz="3600" dirty="0"/>
            </a:br>
            <a:r>
              <a:rPr lang="el-GR" sz="3600" dirty="0"/>
              <a:t>•    Η επίθεση είναι εσκεμμένη και έχει σκοπό να προκαλέσει οδύνη</a:t>
            </a:r>
          </a:p>
        </p:txBody>
      </p:sp>
    </p:spTree>
    <p:extLst>
      <p:ext uri="{BB962C8B-B14F-4D97-AF65-F5344CB8AC3E}">
        <p14:creationId xmlns:p14="http://schemas.microsoft.com/office/powerpoint/2010/main" val="2151432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1301006"/>
          </a:xfrm>
        </p:spPr>
        <p:txBody>
          <a:bodyPr>
            <a:normAutofit/>
          </a:bodyPr>
          <a:lstStyle/>
          <a:p>
            <a:r>
              <a:rPr lang="el-GR" sz="2800" b="1" dirty="0"/>
              <a:t>3. Βοηθήστε το παιδί σας να γίνει πιο ανθεκτικό στον εκφοβισμό. </a:t>
            </a:r>
            <a:endParaRPr lang="el-GR" sz="2800" dirty="0"/>
          </a:p>
        </p:txBody>
      </p:sp>
      <p:sp>
        <p:nvSpPr>
          <p:cNvPr id="3" name="Θέση περιεχομένου 2"/>
          <p:cNvSpPr>
            <a:spLocks noGrp="1"/>
          </p:cNvSpPr>
          <p:nvPr>
            <p:ph idx="1"/>
          </p:nvPr>
        </p:nvSpPr>
        <p:spPr>
          <a:xfrm>
            <a:off x="179512" y="1196752"/>
            <a:ext cx="8937732" cy="5517232"/>
          </a:xfrm>
          <a:effectLst>
            <a:glow rad="1397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noAutofit/>
          </a:bodyPr>
          <a:lstStyle/>
          <a:p>
            <a:r>
              <a:rPr lang="el-GR" sz="1800" dirty="0"/>
              <a:t>•    Βρείτε τρόπους να αναπτύξει τις ικανότητες του σε δραστηριότητες όπως η μουσική, οι καλές τέχνες και προπαντός ο αθλητισμός.. Τα επιτεύγματα του μπορεί να ενισχύσουν την αυτοπεποίθηση του γενικώς.</a:t>
            </a:r>
            <a:br>
              <a:rPr lang="el-GR" sz="1800" dirty="0"/>
            </a:br>
            <a:r>
              <a:rPr lang="el-GR" sz="1800" dirty="0"/>
              <a:t>•    Ενθαρρύνετε τις κοινωνικές επαφές με συμμαθητές, φιλοξενώντας τα στο σπίτι κλπ.</a:t>
            </a:r>
            <a:br>
              <a:rPr lang="el-GR" sz="1800" dirty="0"/>
            </a:br>
            <a:r>
              <a:rPr lang="el-GR" sz="1800" dirty="0"/>
              <a:t>•    Βοηθήστε το παιδί σας να αποκτήσει καινούργιες φιλίες έξω από το σχολείο, σε περιβάλλον που δεν έχει χαρακτηριστεί ως θύμα.</a:t>
            </a:r>
            <a:br>
              <a:rPr lang="el-GR" sz="1800" dirty="0"/>
            </a:br>
            <a:r>
              <a:rPr lang="el-GR" sz="1800" dirty="0"/>
              <a:t>•    Κάνετε μαζί στο σπίτι «προπόνηση» στην αντιμετώπιση υποθετικών σεναρίων.</a:t>
            </a:r>
            <a:br>
              <a:rPr lang="el-GR" sz="1800" dirty="0"/>
            </a:br>
            <a:r>
              <a:rPr lang="el-GR" sz="1800" dirty="0"/>
              <a:t>•    Συμβουλέψτε το σε ποιόν να απευθύνετε όταν απειλείται από επιθετικά παιδιά. Διαβεβαιώστε το ότι η αναφορά ενός πραγματικού γεγονότος δεν είναι «κάρφωμα».</a:t>
            </a:r>
            <a:br>
              <a:rPr lang="el-GR" sz="1800" dirty="0"/>
            </a:br>
            <a:r>
              <a:rPr lang="el-GR" sz="1800" dirty="0"/>
              <a:t>•    Αναρωτηθείτε εάν το παιδί σας είναι πολύ υπερκινητικό και παρορμητικό, προκαλώντας αρνητικές αντιδράσεις από άλλους. Αυτό δε δικαιολογεί τις επιθέσεις αλλά μπορεί εν μέρει να εξηγεί γιατί συμβαίνουν. Σε αυτές τις περιπτώσεις μπορεί να επωφεληθεί από συμβουλές ψυχολόγου για να βελτιώσει τις κοινωνικές δεξιότητες του. </a:t>
            </a:r>
            <a:br>
              <a:rPr lang="el-GR" sz="1800" dirty="0"/>
            </a:br>
            <a:r>
              <a:rPr lang="el-GR" sz="1800" dirty="0"/>
              <a:t>•    Εάν βλέπετε ότι η ψυχική διάθεση του παιδιού έχει επηρεαστεί δυσμενώς, μπορεί να χρειαστεί συμβουλευτική από υπηρεσίες ψυχικής υγείας. Ο παιδίατρος είναι σε θέση να σας παραπέμψει στο πιο κατάλληλο άτομο ή κέντρο στην περιοχή σας</a:t>
            </a:r>
          </a:p>
        </p:txBody>
      </p:sp>
    </p:spTree>
    <p:extLst>
      <p:ext uri="{BB962C8B-B14F-4D97-AF65-F5344CB8AC3E}">
        <p14:creationId xmlns:p14="http://schemas.microsoft.com/office/powerpoint/2010/main" val="75353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116632"/>
            <a:ext cx="8229600" cy="1143000"/>
          </a:xfrm>
        </p:spPr>
        <p:txBody>
          <a:bodyPr>
            <a:normAutofit/>
          </a:bodyPr>
          <a:lstStyle/>
          <a:p>
            <a:r>
              <a:rPr lang="el-GR" sz="2800" b="1" dirty="0"/>
              <a:t>ΕΙΝΑΙ ΖΗΤΗΜΑ ΑΝΘΡΩΠΙΝΩΝ ΔΙΚΑΙΩΜΑΤΩΝ</a:t>
            </a:r>
            <a:endParaRPr lang="el-GR" sz="2800" dirty="0"/>
          </a:p>
        </p:txBody>
      </p:sp>
      <p:sp>
        <p:nvSpPr>
          <p:cNvPr id="3" name="Θέση περιεχομένου 2"/>
          <p:cNvSpPr>
            <a:spLocks noGrp="1"/>
          </p:cNvSpPr>
          <p:nvPr>
            <p:ph idx="1"/>
          </p:nvPr>
        </p:nvSpPr>
        <p:spPr>
          <a:xfrm>
            <a:off x="0" y="1052736"/>
            <a:ext cx="9114509" cy="5805264"/>
          </a:xfrm>
          <a:effectLst>
            <a:glow rad="101600">
              <a:schemeClr val="accent2">
                <a:satMod val="175000"/>
                <a:alpha val="40000"/>
              </a:schemeClr>
            </a:glow>
            <a:outerShdw blurRad="40000" dist="20000" dir="5400000" rotWithShape="0">
              <a:srgbClr val="000000">
                <a:alpha val="38000"/>
              </a:srgbClr>
            </a:outerShdw>
          </a:effectLst>
        </p:spPr>
        <p:style>
          <a:lnRef idx="1">
            <a:schemeClr val="accent6"/>
          </a:lnRef>
          <a:fillRef idx="2">
            <a:schemeClr val="accent6"/>
          </a:fillRef>
          <a:effectRef idx="1">
            <a:schemeClr val="accent6"/>
          </a:effectRef>
          <a:fontRef idx="minor">
            <a:schemeClr val="dk1"/>
          </a:fontRef>
        </p:style>
        <p:txBody>
          <a:bodyPr>
            <a:normAutofit/>
          </a:bodyPr>
          <a:lstStyle/>
          <a:p>
            <a:pPr fontAlgn="t"/>
            <a:r>
              <a:rPr lang="el-GR" sz="2800" dirty="0"/>
              <a:t>Ο Νορβηγός καθηγητής ψυχολογίας </a:t>
            </a:r>
            <a:r>
              <a:rPr lang="el-GR" sz="2800" dirty="0" err="1"/>
              <a:t>Dan</a:t>
            </a:r>
            <a:r>
              <a:rPr lang="el-GR" sz="2800" dirty="0"/>
              <a:t> </a:t>
            </a:r>
            <a:r>
              <a:rPr lang="el-GR" sz="2800" dirty="0" err="1"/>
              <a:t>Olweus</a:t>
            </a:r>
            <a:r>
              <a:rPr lang="el-GR" sz="2800" dirty="0"/>
              <a:t>, πρωτοπόρος στην έρευνα του φαινομένου της κακοποίησης παιδιών από συνομήλικους, έχει δηλώσει το εξής:</a:t>
            </a:r>
            <a:br>
              <a:rPr lang="el-GR" sz="2800" dirty="0"/>
            </a:br>
            <a:r>
              <a:rPr lang="el-GR" sz="2800" dirty="0"/>
              <a:t>«Κάθε άτομο έχει το δημοκρατικό δικαίωμα να είναι ελεύθερο από εκφοβισμό και επανειλημμένη, εσκεμμένη ταπείνωση, τόσο στο σχολείο όσο και στην ευρύτερη κοινωνία. Κανένας μαθητής δεν πρέπει να φοβάται να πάει σχολείο λόγω απειλούμενης παρενόχλησης ή ταπείνωσης, και κανένας γονιός δεν πρέπει να έχει αγωνία ότι κάτι τέτοιο μπορεί να συμβεί στο παιδί του!»  </a:t>
            </a:r>
            <a:br>
              <a:rPr lang="el-GR" sz="2800" dirty="0"/>
            </a:br>
            <a:r>
              <a:rPr lang="el-GR" sz="2800" dirty="0"/>
              <a:t>                                                              </a:t>
            </a:r>
          </a:p>
          <a:p>
            <a:pPr fontAlgn="t"/>
            <a:r>
              <a:rPr lang="el-GR" sz="2800" dirty="0"/>
              <a:t>Πηγή: </a:t>
            </a:r>
            <a:r>
              <a:rPr lang="en-US" sz="2800" dirty="0" smtClean="0"/>
              <a:t> N. </a:t>
            </a:r>
            <a:r>
              <a:rPr lang="el-GR" sz="2800" dirty="0" smtClean="0"/>
              <a:t>Παίδων </a:t>
            </a:r>
            <a:r>
              <a:rPr lang="el-GR" sz="2800" dirty="0"/>
              <a:t>"Αγία Σοφία"</a:t>
            </a:r>
          </a:p>
          <a:p>
            <a:endParaRPr lang="el-GR" sz="2800" dirty="0"/>
          </a:p>
        </p:txBody>
      </p:sp>
    </p:spTree>
    <p:extLst>
      <p:ext uri="{BB962C8B-B14F-4D97-AF65-F5344CB8AC3E}">
        <p14:creationId xmlns:p14="http://schemas.microsoft.com/office/powerpoint/2010/main" val="1198080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ΦΙΛΙΠΠΙΤΣΑ\Desktop\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764704"/>
            <a:ext cx="6768752"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9005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5890666"/>
          </a:xfrm>
          <a:solidFill>
            <a:schemeClr val="accent2">
              <a:lumMod val="20000"/>
              <a:lumOff val="80000"/>
            </a:schemeClr>
          </a:solidFill>
        </p:spPr>
        <p:txBody>
          <a:bodyPr>
            <a:noAutofit/>
          </a:bodyPr>
          <a:lstStyle/>
          <a:p>
            <a:r>
              <a:rPr lang="el-GR" sz="2400" b="1" dirty="0"/>
              <a:t>ΜΟΡΦΕΣ ΕΚΦΟΒΙΣΜΟΥ</a:t>
            </a:r>
            <a:r>
              <a:rPr lang="el-GR" sz="2400" dirty="0"/>
              <a:t/>
            </a:r>
            <a:br>
              <a:rPr lang="el-GR" sz="2400" dirty="0"/>
            </a:br>
            <a:r>
              <a:rPr lang="el-GR" sz="2400" dirty="0"/>
              <a:t> Ο εκφοβισμός μπορεί να εκδηλωθεί με ποικίλους τρόπους</a:t>
            </a:r>
            <a:r>
              <a:rPr lang="el-GR" sz="2400" dirty="0" smtClean="0"/>
              <a:t>.</a:t>
            </a:r>
            <a:r>
              <a:rPr lang="el-GR" sz="2400" dirty="0"/>
              <a:t> •    Η  σωματική επίθεση   είναι η πιο προφανής και επικίνδυνη μορφή. Η σοβαρότητα κυμαίνεται από ήπιες κακώσεις μέχρι βαρείς,  ακόμη και θανατηφόρους τραυματισμούς.   </a:t>
            </a:r>
            <a:br>
              <a:rPr lang="el-GR" sz="2400" dirty="0"/>
            </a:br>
            <a:r>
              <a:rPr lang="el-GR" sz="2400" dirty="0"/>
              <a:t>•    Με τη  λεκτική επίθεση εκτοξεύονται προσβολές και απειλές. Τα τελευταία χρόνια, τα κινητά τηλέφωνα και το ηλεκτρονικό ταχυδρομείο και το </a:t>
            </a:r>
            <a:r>
              <a:rPr lang="en-US" sz="2400" dirty="0"/>
              <a:t>FACEBOOK </a:t>
            </a:r>
            <a:r>
              <a:rPr lang="el-GR" sz="2400" dirty="0"/>
              <a:t>χρησιμοποιούνται συχνά για αυτό το σκοπό      </a:t>
            </a:r>
            <a:br>
              <a:rPr lang="el-GR" sz="2400" dirty="0"/>
            </a:br>
            <a:r>
              <a:rPr lang="el-GR" sz="2400" dirty="0"/>
              <a:t>•    Με τον κοινωνικό αποκλεισμό οι συνομήλικοι δεν ξεχνούν απλώς να περιλάβουν το παιδί στις παρέες τους, αλλά το αποκλείουν σκόπιμα. Τα επιθετικά παιδιά συχνά  κάνουν συστηματικές προσπάθειες να διασπάσουν τις φιλίες του θύματος.                           </a:t>
            </a:r>
            <a:br>
              <a:rPr lang="el-GR" sz="2400" dirty="0"/>
            </a:br>
            <a:r>
              <a:rPr lang="el-GR" sz="2400" dirty="0"/>
              <a:t>•    Υλικές ζημιές όπως η αφαίρεση ή φθορά προσωπικών </a:t>
            </a:r>
            <a:r>
              <a:rPr lang="el-GR" sz="2400" dirty="0">
                <a:solidFill>
                  <a:srgbClr val="FF0000"/>
                </a:solidFill>
              </a:rPr>
              <a:t>αντικειμένων και εκβιασμός για χρήματα.</a:t>
            </a:r>
          </a:p>
        </p:txBody>
      </p:sp>
    </p:spTree>
    <p:extLst>
      <p:ext uri="{BB962C8B-B14F-4D97-AF65-F5344CB8AC3E}">
        <p14:creationId xmlns:p14="http://schemas.microsoft.com/office/powerpoint/2010/main" val="407472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404664"/>
            <a:ext cx="8229600" cy="169168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l-GR" sz="3600" b="1" dirty="0"/>
              <a:t>ΠΑΙΔΙΑ ΨΗΛΟΥ ΚΙΝΔΥΝΟΥ</a:t>
            </a:r>
            <a:r>
              <a:rPr lang="el-GR" sz="3600" dirty="0"/>
              <a:t/>
            </a:r>
            <a:br>
              <a:rPr lang="el-GR" sz="3600" dirty="0"/>
            </a:br>
            <a:r>
              <a:rPr lang="el-GR" sz="3100" dirty="0"/>
              <a:t>Οι ακόλουθες  κατηγορίες παιδιών κινδυνεύουν περισσότερο να κακοποιηθούν από συνομήλικους:</a:t>
            </a:r>
            <a:r>
              <a:rPr lang="el-GR" dirty="0"/>
              <a:t/>
            </a:r>
            <a:br>
              <a:rPr lang="el-GR" dirty="0"/>
            </a:br>
            <a:endParaRPr lang="el-GR" dirty="0"/>
          </a:p>
        </p:txBody>
      </p:sp>
      <p:sp>
        <p:nvSpPr>
          <p:cNvPr id="3" name="Θέση περιεχομένου 2"/>
          <p:cNvSpPr>
            <a:spLocks noGrp="1"/>
          </p:cNvSpPr>
          <p:nvPr>
            <p:ph idx="1"/>
          </p:nvPr>
        </p:nvSpPr>
        <p:spPr>
          <a:xfrm>
            <a:off x="395536" y="1988840"/>
            <a:ext cx="8229600" cy="4248472"/>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l-GR" dirty="0"/>
              <a:t>•    Παχύσαρκα παιδιά </a:t>
            </a:r>
            <a:br>
              <a:rPr lang="el-GR" dirty="0"/>
            </a:br>
            <a:r>
              <a:rPr lang="el-GR" dirty="0"/>
              <a:t>•    Παιδιά με κοντό ανάστημα</a:t>
            </a:r>
            <a:br>
              <a:rPr lang="el-GR" dirty="0"/>
            </a:br>
            <a:r>
              <a:rPr lang="el-GR" dirty="0"/>
              <a:t>•    Αγόρια με μικρή μυϊκή δύναμη </a:t>
            </a:r>
            <a:br>
              <a:rPr lang="el-GR" dirty="0"/>
            </a:br>
            <a:r>
              <a:rPr lang="el-GR" dirty="0"/>
              <a:t>•    Ομοφυλόφιλοι έφηβοι</a:t>
            </a:r>
            <a:br>
              <a:rPr lang="el-GR" dirty="0"/>
            </a:br>
            <a:r>
              <a:rPr lang="el-GR" dirty="0"/>
              <a:t>•    Κοινωνικές μειονότητες (εθνικές ή θρησκευτικές)</a:t>
            </a:r>
            <a:br>
              <a:rPr lang="el-GR" dirty="0"/>
            </a:br>
            <a:r>
              <a:rPr lang="el-GR" dirty="0"/>
              <a:t>•    Παιδιά με χρόνια προβλήματα υγείας (άσθμα, σακχαρώδης διαβήτης)</a:t>
            </a:r>
            <a:br>
              <a:rPr lang="el-GR" dirty="0"/>
            </a:br>
            <a:r>
              <a:rPr lang="el-GR" dirty="0"/>
              <a:t>•    Παιδιά με ειδικές ανάγκες</a:t>
            </a:r>
            <a:endParaRPr lang="el-GR" b="1" dirty="0"/>
          </a:p>
        </p:txBody>
      </p:sp>
    </p:spTree>
    <p:extLst>
      <p:ext uri="{BB962C8B-B14F-4D97-AF65-F5344CB8AC3E}">
        <p14:creationId xmlns:p14="http://schemas.microsoft.com/office/powerpoint/2010/main" val="2969390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764704"/>
            <a:ext cx="8229600" cy="504056"/>
          </a:xfrm>
        </p:spPr>
        <p:txBody>
          <a:bodyPr>
            <a:normAutofit fontScale="90000"/>
          </a:bodyPr>
          <a:lstStyle/>
          <a:p>
            <a:r>
              <a:rPr lang="el-GR" sz="2200" b="1" dirty="0"/>
              <a:t>Επίσης, ο κίνδυνος για εκφοβισμό από </a:t>
            </a:r>
            <a:r>
              <a:rPr lang="el-GR" sz="2200" b="1" dirty="0" smtClean="0"/>
              <a:t> συνομήλικους </a:t>
            </a:r>
            <a:r>
              <a:rPr lang="el-GR" sz="2200" b="1" dirty="0"/>
              <a:t>είναι αυξημένος σε παιδιά με τα ακόλουθα χαρακτηριστικά της προσωπικότητας</a:t>
            </a:r>
            <a:r>
              <a:rPr lang="el-GR" sz="2200" dirty="0" smtClean="0"/>
              <a:t>:</a:t>
            </a:r>
            <a:r>
              <a:rPr lang="el-GR" dirty="0"/>
              <a:t> </a:t>
            </a:r>
            <a:br>
              <a:rPr lang="el-GR" dirty="0"/>
            </a:br>
            <a:endParaRPr lang="el-GR" dirty="0"/>
          </a:p>
        </p:txBody>
      </p:sp>
      <p:sp>
        <p:nvSpPr>
          <p:cNvPr id="3" name="Θέση περιεχομένου 2"/>
          <p:cNvSpPr>
            <a:spLocks noGrp="1"/>
          </p:cNvSpPr>
          <p:nvPr>
            <p:ph idx="1"/>
          </p:nvPr>
        </p:nvSpPr>
        <p:spPr>
          <a:xfrm>
            <a:off x="457200" y="1412776"/>
            <a:ext cx="8229600" cy="4713387"/>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r>
              <a:rPr lang="el-GR" dirty="0"/>
              <a:t>•    Είναι ιδιαίτερα ανασφαλής σε καινούργια περιβάλλοντα .                                             </a:t>
            </a:r>
            <a:br>
              <a:rPr lang="el-GR" dirty="0"/>
            </a:br>
            <a:r>
              <a:rPr lang="el-GR" dirty="0"/>
              <a:t>•    Φοβάται εύκολα.</a:t>
            </a:r>
            <a:br>
              <a:rPr lang="el-GR" dirty="0"/>
            </a:br>
            <a:r>
              <a:rPr lang="el-GR" dirty="0"/>
              <a:t>•    Υποτιμά τις δυνάμεις του, αφήνοντας ακόμη και μικρότερα παιδιά να το δέρνουν.                                                                                </a:t>
            </a:r>
            <a:br>
              <a:rPr lang="el-GR" dirty="0"/>
            </a:br>
            <a:r>
              <a:rPr lang="el-GR" dirty="0"/>
              <a:t>•    Δυσκολεύεται να  δημιουργήσει κοινωνικές επαφές και φιλίες, είναι απομονωμένο.                                 </a:t>
            </a:r>
            <a:br>
              <a:rPr lang="el-GR" dirty="0"/>
            </a:br>
            <a:r>
              <a:rPr lang="el-GR" dirty="0"/>
              <a:t>•    Έχει δυσκολία στη διαχείριση συγκρούσεων: όταν δέχεται επιθέσεις αντιδρά παθητικά, κλαίει ή παραδίδει τα πράγματά του.       </a:t>
            </a:r>
            <a:br>
              <a:rPr lang="el-GR" dirty="0"/>
            </a:br>
            <a:r>
              <a:rPr lang="el-GR" dirty="0"/>
              <a:t>Οι γονείς παιδιών με τα παραπάνω χαρακτηριστικά είναι καλά να παρακολουθούν τις κοινωνικές σχέσεις του παιδιού τους με ιδιαίτερη προσοχή. </a:t>
            </a:r>
            <a:br>
              <a:rPr lang="el-GR" dirty="0"/>
            </a:br>
            <a:r>
              <a:rPr lang="el-GR" dirty="0"/>
              <a:t>Φυσικά, κάποιες καταστάσεις όπως πχ η παρουσία συμμοριών, μπορεί να υπερβούν τις δυνάμεις ακόμη και του πιο αθλητικού ή θαρραλέου παιδιού.</a:t>
            </a:r>
            <a:br>
              <a:rPr lang="el-GR" dirty="0"/>
            </a:br>
            <a:endParaRPr lang="el-GR" dirty="0"/>
          </a:p>
        </p:txBody>
      </p:sp>
    </p:spTree>
    <p:extLst>
      <p:ext uri="{BB962C8B-B14F-4D97-AF65-F5344CB8AC3E}">
        <p14:creationId xmlns:p14="http://schemas.microsoft.com/office/powerpoint/2010/main" val="1027304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348"/>
            <a:ext cx="8229600" cy="1143000"/>
          </a:xfrm>
        </p:spPr>
        <p:txBody>
          <a:bodyPr>
            <a:normAutofit/>
          </a:bodyPr>
          <a:lstStyle/>
          <a:p>
            <a:r>
              <a:rPr lang="el-GR" sz="2800" b="1" dirty="0"/>
              <a:t>ΠΩΣ ΝΑ ΑΝΤΙΛΗΦΘΕΙ ΤΟ ΠΡΟΒΛΗΜΑ Ο ΓΟΝΙΟΣ?</a:t>
            </a:r>
            <a:endParaRPr lang="el-GR" sz="2800" dirty="0"/>
          </a:p>
        </p:txBody>
      </p:sp>
      <p:sp>
        <p:nvSpPr>
          <p:cNvPr id="3" name="Θέση περιεχομένου 2"/>
          <p:cNvSpPr>
            <a:spLocks noGrp="1"/>
          </p:cNvSpPr>
          <p:nvPr>
            <p:ph idx="1"/>
          </p:nvPr>
        </p:nvSpPr>
        <p:spPr>
          <a:xfrm>
            <a:off x="539552" y="836712"/>
            <a:ext cx="8229600" cy="5750099"/>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r>
              <a:rPr lang="el-GR" sz="2800" dirty="0"/>
              <a:t>Τα παιδιά συνήθως δεν αναφέρουν στους γονείς ή δασκάλους ότι κακοποιούνται από συνομήλικους. Οι λόγοι είναι πολλοί. Μπορεί να ντρέπονται, να μη θέλουν να στενοχωρήσουν τους γονείς τους, ή να φοβούνται μήπως  χαρακτηριστούν ως «καρφιά» και υποστούν ακόμη χειρότερα λόγω αδιάκριτων παρεμβάσεων ενηλίκων. </a:t>
            </a:r>
            <a:br>
              <a:rPr lang="el-GR" sz="2800" dirty="0"/>
            </a:br>
            <a:r>
              <a:rPr lang="el-GR" sz="2800" dirty="0"/>
              <a:t>Υπάρχουν πολλά σημεία ενδεικτικά ότι το παιδί κακοποιείται από συμμαθητές, ειδικά όταν αρχίζουν να εκδηλώνονται σταδιακά κατά τη διάρκεια του σχολικού έτους:</a:t>
            </a:r>
            <a:br>
              <a:rPr lang="el-GR" sz="2800" dirty="0"/>
            </a:br>
            <a:r>
              <a:rPr lang="el-GR" sz="2800" dirty="0"/>
              <a:t>•    Τακτικά παρουσιάζει τραυματισμούς που δεν φαίνεται να είναι ατυχήματα</a:t>
            </a:r>
            <a:br>
              <a:rPr lang="el-GR" sz="2800" dirty="0"/>
            </a:br>
            <a:r>
              <a:rPr lang="el-GR" sz="2800" dirty="0"/>
              <a:t>•    Έρχεται σπίτι με σκισμένα ρούχα ή φθαρμένα προσωπικά αντικείμενα</a:t>
            </a:r>
            <a:br>
              <a:rPr lang="el-GR" sz="2800" dirty="0"/>
            </a:br>
            <a:r>
              <a:rPr lang="el-GR" sz="2800" dirty="0"/>
              <a:t>•    Δεν έχει στενές φιλίες</a:t>
            </a:r>
            <a:br>
              <a:rPr lang="el-GR" sz="2800" dirty="0"/>
            </a:br>
            <a:r>
              <a:rPr lang="el-GR" sz="2800" dirty="0"/>
              <a:t>•    Δεν το καλούν σε </a:t>
            </a:r>
            <a:r>
              <a:rPr lang="el-GR" sz="2800" dirty="0" err="1"/>
              <a:t>πάρτυ</a:t>
            </a:r>
            <a:r>
              <a:rPr lang="el-GR" sz="2800" dirty="0"/>
              <a:t> και άλλες κοινωνικές εκδηλώσεις</a:t>
            </a:r>
            <a:br>
              <a:rPr lang="el-GR" sz="2800" dirty="0"/>
            </a:br>
            <a:r>
              <a:rPr lang="el-GR" sz="2800" dirty="0"/>
              <a:t>•    Βρίσκει δικαιολογίες να μην πάει σχολείο, συχνά επικαλούμενο αδιαθεσία</a:t>
            </a:r>
            <a:br>
              <a:rPr lang="el-GR" sz="2800" dirty="0"/>
            </a:br>
            <a:r>
              <a:rPr lang="el-GR" sz="2800" dirty="0"/>
              <a:t>•    Συχνά δείχνει μελαγχολικό ή ανήσυχο και ευερέθιστο</a:t>
            </a:r>
            <a:br>
              <a:rPr lang="el-GR" sz="2800" dirty="0"/>
            </a:br>
            <a:r>
              <a:rPr lang="el-GR" sz="2800" dirty="0"/>
              <a:t>•    Έχει αϋπνία, εφιάλτες ή νυχτερινή ενούρηση</a:t>
            </a:r>
            <a:br>
              <a:rPr lang="el-GR" sz="2800" dirty="0"/>
            </a:br>
            <a:r>
              <a:rPr lang="el-GR" sz="2800" dirty="0"/>
              <a:t>•    Έχει συχνά πονοκέφαλους η πόνους στην κοιλιά, χωρίς να βρίσκεται ιατρικό πρόβλημα</a:t>
            </a:r>
            <a:br>
              <a:rPr lang="el-GR" sz="2800" dirty="0"/>
            </a:br>
            <a:r>
              <a:rPr lang="el-GR" sz="2800" dirty="0"/>
              <a:t>•    Έχει χάσει το ενδιαφέρον για την σχολική εργασία, με επακόλουθη πτώση επιδόσεων.                                 </a:t>
            </a:r>
            <a:br>
              <a:rPr lang="el-GR" sz="2800" dirty="0"/>
            </a:br>
            <a:endParaRPr lang="el-GR" sz="2800" dirty="0"/>
          </a:p>
        </p:txBody>
      </p:sp>
    </p:spTree>
    <p:extLst>
      <p:ext uri="{BB962C8B-B14F-4D97-AF65-F5344CB8AC3E}">
        <p14:creationId xmlns:p14="http://schemas.microsoft.com/office/powerpoint/2010/main" val="1815530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l-GR" sz="2800" dirty="0"/>
              <a:t>Μπορεί να χρειαστεί να ρωτήσετε το παιδί ευθέως για τις σχέσεις του μα τα άλλα παιδιά: </a:t>
            </a:r>
          </a:p>
        </p:txBody>
      </p:sp>
      <p:sp>
        <p:nvSpPr>
          <p:cNvPr id="3" name="Θέση περιεχομένου 2"/>
          <p:cNvSpPr>
            <a:spLocks noGrp="1"/>
          </p:cNvSpPr>
          <p:nvPr>
            <p:ph idx="1"/>
          </p:nvPr>
        </p:nvSpPr>
        <p:spPr>
          <a:xfrm>
            <a:off x="457200" y="1600200"/>
            <a:ext cx="8229600" cy="5069160"/>
          </a:xfrm>
        </p:spPr>
        <p:style>
          <a:lnRef idx="1">
            <a:schemeClr val="accent2"/>
          </a:lnRef>
          <a:fillRef idx="2">
            <a:schemeClr val="accent2"/>
          </a:fillRef>
          <a:effectRef idx="1">
            <a:schemeClr val="accent2"/>
          </a:effectRef>
          <a:fontRef idx="minor">
            <a:schemeClr val="dk1"/>
          </a:fontRef>
        </p:style>
        <p:txBody>
          <a:bodyPr>
            <a:normAutofit/>
          </a:bodyPr>
          <a:lstStyle/>
          <a:p>
            <a:r>
              <a:rPr lang="el-GR" sz="2800" dirty="0"/>
              <a:t>•    Μήπως σε πειράζουν τα παιδιά στο σχολείο? Πως?</a:t>
            </a:r>
            <a:br>
              <a:rPr lang="el-GR" sz="2800" dirty="0"/>
            </a:br>
            <a:r>
              <a:rPr lang="el-GR" sz="2800" dirty="0"/>
              <a:t>•    Τι σου λένε? Σου έχουν δώσει κάποιο παρατσούκλι?</a:t>
            </a:r>
            <a:br>
              <a:rPr lang="el-GR" sz="2800" dirty="0"/>
            </a:br>
            <a:r>
              <a:rPr lang="el-GR" sz="2800" dirty="0"/>
              <a:t>•    Όταν σε πειράζουν, τι κάνεις?</a:t>
            </a:r>
            <a:br>
              <a:rPr lang="el-GR" sz="2800" dirty="0"/>
            </a:br>
            <a:r>
              <a:rPr lang="el-GR" sz="2800" dirty="0"/>
              <a:t>•    Το έχεις πει σε κάποιους μεγάλους? Τι έκαναν?</a:t>
            </a:r>
            <a:br>
              <a:rPr lang="el-GR" sz="2800" dirty="0"/>
            </a:br>
            <a:r>
              <a:rPr lang="el-GR" sz="2800" dirty="0"/>
              <a:t>•    Πειράζουν και άλλα παιδιά?</a:t>
            </a:r>
            <a:br>
              <a:rPr lang="el-GR" sz="2800" dirty="0"/>
            </a:br>
            <a:r>
              <a:rPr lang="el-GR" sz="2800" dirty="0"/>
              <a:t>•    Στα διαλείμματα παίζεις με φίλους ή είσαι μόνος/μόνη σου?</a:t>
            </a:r>
          </a:p>
        </p:txBody>
      </p:sp>
    </p:spTree>
    <p:extLst>
      <p:ext uri="{BB962C8B-B14F-4D97-AF65-F5344CB8AC3E}">
        <p14:creationId xmlns:p14="http://schemas.microsoft.com/office/powerpoint/2010/main" val="1981298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2800" b="1" dirty="0"/>
              <a:t>ΤΙ ΝΑ ΚΑΝΕΤΕ ΕΑΝ ΔΙΑΠΙΣΤΩΣΕΤΕ ΟΤΙ ΤΟ ΠΑΙΔΙ ΣΑΣ ΚΑΚΟΠΟΙΕΙΤΑΙ ΑΠΟ ΣΥΝΟΜΗΛΙΚΟΥΣ</a:t>
            </a:r>
            <a:r>
              <a:rPr lang="el-GR" sz="2800" dirty="0"/>
              <a:t/>
            </a:r>
            <a:br>
              <a:rPr lang="el-GR" sz="2800" dirty="0"/>
            </a:br>
            <a:endParaRPr lang="el-GR" sz="2800" dirty="0"/>
          </a:p>
        </p:txBody>
      </p:sp>
      <p:sp>
        <p:nvSpPr>
          <p:cNvPr id="3" name="Θέση περιεχομένου 2"/>
          <p:cNvSpPr>
            <a:spLocks noGrp="1"/>
          </p:cNvSpPr>
          <p:nvPr>
            <p:ph idx="1"/>
          </p:nvPr>
        </p:nvSpPr>
        <p:spPr>
          <a:xfrm>
            <a:off x="539552" y="1340768"/>
            <a:ext cx="8229600" cy="5112568"/>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r>
              <a:rPr lang="el-GR" sz="2800" b="1" dirty="0"/>
              <a:t>1. Πάνω από όλα , επικεντρωθείτε στο παιδί.</a:t>
            </a:r>
            <a:r>
              <a:rPr lang="el-GR" sz="2800" dirty="0"/>
              <a:t/>
            </a:r>
            <a:br>
              <a:rPr lang="el-GR" sz="2800" dirty="0"/>
            </a:br>
            <a:r>
              <a:rPr lang="el-GR" sz="2800" dirty="0"/>
              <a:t>•    Συλλέξτε  στοιχεία για τα συγκεκριμένα συμβάντα:  τι συνέβη, ποιοι εμπλέκονταν ως δράστες και μάρτυρες, πότε, σε ποιους χώρους.</a:t>
            </a:r>
            <a:br>
              <a:rPr lang="el-GR" sz="2800" dirty="0"/>
            </a:br>
            <a:r>
              <a:rPr lang="el-GR" sz="2800" dirty="0"/>
              <a:t>•    Ποτέ μην του λέτε να  αγνοήσει τις επιθέσεις, αυτό συχνά οδηγεί σε κλιμάκωση. </a:t>
            </a:r>
            <a:br>
              <a:rPr lang="el-GR" sz="2800" dirty="0"/>
            </a:br>
            <a:r>
              <a:rPr lang="el-GR" sz="2800" dirty="0"/>
              <a:t>•    Μην ενοχοποιείτε το παιδί σας υποθέτοντας ότι το ίδιο προκαλεί το πρόβλημα.</a:t>
            </a:r>
            <a:br>
              <a:rPr lang="el-GR" sz="2800" dirty="0"/>
            </a:br>
            <a:r>
              <a:rPr lang="el-GR" sz="2800" dirty="0"/>
              <a:t>•    Εκφράστε τη συμπαράσταση σας. Εξηγήστε του ότι η κακομεταχείριση ενός ανθρώπου από άλλον είναι απαράδεκτη και ότι καλώς έκανε και βρήκε το θάρρος να σας το πει.</a:t>
            </a:r>
            <a:br>
              <a:rPr lang="el-GR" sz="2800" dirty="0"/>
            </a:br>
            <a:r>
              <a:rPr lang="el-GR" sz="2800" dirty="0"/>
              <a:t>•    Εάν διαφωνείτε με τον τρόπο που αντιμετώπισε  την κατάσταση, μην το κριτικάρετε. Συζητήστε μαζί για πιθανούς εναλλακτικούς χειρισμούς  </a:t>
            </a:r>
            <a:br>
              <a:rPr lang="el-GR" sz="2800" dirty="0"/>
            </a:br>
            <a:r>
              <a:rPr lang="el-GR" sz="2800" dirty="0"/>
              <a:t>•    Οπωσδήποτε η κατάσταση αυτή θα σας αναστατώσει συναισθηματικά αλλά  προσπαθήστε να σκεφτείτε ψύχραιμα τι θα κάνετε.</a:t>
            </a:r>
            <a:br>
              <a:rPr lang="el-GR" sz="2800" dirty="0"/>
            </a:br>
            <a:endParaRPr lang="el-GR" sz="2800" dirty="0"/>
          </a:p>
        </p:txBody>
      </p:sp>
    </p:spTree>
    <p:extLst>
      <p:ext uri="{BB962C8B-B14F-4D97-AF65-F5344CB8AC3E}">
        <p14:creationId xmlns:p14="http://schemas.microsoft.com/office/powerpoint/2010/main" val="3613885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2. Να έρθετε σε επαφή με το σχολείο.</a:t>
            </a:r>
            <a:endParaRPr lang="el-GR" sz="2800" dirty="0"/>
          </a:p>
        </p:txBody>
      </p:sp>
      <p:sp>
        <p:nvSpPr>
          <p:cNvPr id="3" name="Θέση περιεχομένου 2"/>
          <p:cNvSpPr>
            <a:spLocks noGrp="1"/>
          </p:cNvSpPr>
          <p:nvPr>
            <p:ph idx="1"/>
          </p:nvPr>
        </p:nvSpPr>
        <p:spPr>
          <a:xfrm>
            <a:off x="457200" y="1124744"/>
            <a:ext cx="8229600" cy="5256584"/>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l-GR" sz="2800" dirty="0"/>
              <a:t>•    Οι γονείς συχνά είναι απρόθυμοι να «ενοχλήσουν» τις σχολικές αρχές αλλά ενδέχεται να μην σταματήσει το πρόβλημα χωρίς την παρέμβαση τους.</a:t>
            </a:r>
            <a:br>
              <a:rPr lang="el-GR" sz="2800" dirty="0"/>
            </a:br>
            <a:r>
              <a:rPr lang="el-GR" sz="2800" dirty="0"/>
              <a:t>•    Ελέγξτε τα συναισθήματα σας. Δώστε συγκεκριμένα στοιχεία  για τα συμβάντα.</a:t>
            </a:r>
            <a:br>
              <a:rPr lang="el-GR" sz="2800" dirty="0"/>
            </a:br>
            <a:r>
              <a:rPr lang="el-GR" sz="2800" dirty="0"/>
              <a:t>•    Τονίστε ότι θέλετε να συνεργαστείτε με το σχολείο για την καταπολέμηση του προβλήματος, για καλό του δικού σας παιδιού αλλά και των άλλων.</a:t>
            </a:r>
            <a:br>
              <a:rPr lang="el-GR" sz="2800" dirty="0"/>
            </a:br>
            <a:r>
              <a:rPr lang="el-GR" sz="2800" dirty="0"/>
              <a:t>•    Μην έρχεστε σε σύγκρουση με τα παιδιά που πειράζουν το παιδί σας ή τους γονείς τους. Είναι προτιμότερο να τους μιλήσουν οι σχολικές αρχές.</a:t>
            </a:r>
            <a:br>
              <a:rPr lang="el-GR" sz="2800" dirty="0"/>
            </a:br>
            <a:r>
              <a:rPr lang="el-GR" sz="2800" dirty="0"/>
              <a:t>•    Μάθετε εάν άλλα παιδιά αντιμετωπίζουν το ίδιο πρόβλημα και απαιτήστε από κοινού να ληφθούν μέτρα από το σχολείο.</a:t>
            </a:r>
          </a:p>
        </p:txBody>
      </p:sp>
    </p:spTree>
    <p:extLst>
      <p:ext uri="{BB962C8B-B14F-4D97-AF65-F5344CB8AC3E}">
        <p14:creationId xmlns:p14="http://schemas.microsoft.com/office/powerpoint/2010/main" val="154823056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153</Words>
  <Application>Microsoft Office PowerPoint</Application>
  <PresentationFormat>Προβολή στην οθόνη (4:3)</PresentationFormat>
  <Paragraphs>20</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ΟΡΙΣΜΟΣ ΣΧΟΛΙΚΟΥ ΕΚΦΟΒΙΣΜΟΥ</vt:lpstr>
      <vt:lpstr>Παρουσίαση του PowerPoint</vt:lpstr>
      <vt:lpstr>ΜΟΡΦΕΣ ΕΚΦΟΒΙΣΜΟΥ  Ο εκφοβισμός μπορεί να εκδηλωθεί με ποικίλους τρόπους. •    Η  σωματική επίθεση   είναι η πιο προφανής και επικίνδυνη μορφή. Η σοβαρότητα κυμαίνεται από ήπιες κακώσεις μέχρι βαρείς,  ακόμη και θανατηφόρους τραυματισμούς.    •    Με τη  λεκτική επίθεση εκτοξεύονται προσβολές και απειλές. Τα τελευταία χρόνια, τα κινητά τηλέφωνα και το ηλεκτρονικό ταχυδρομείο και το FACEBOOK χρησιμοποιούνται συχνά για αυτό το σκοπό       •    Με τον κοινωνικό αποκλεισμό οι συνομήλικοι δεν ξεχνούν απλώς να περιλάβουν το παιδί στις παρέες τους, αλλά το αποκλείουν σκόπιμα. Τα επιθετικά παιδιά συχνά  κάνουν συστηματικές προσπάθειες να διασπάσουν τις φιλίες του θύματος.                            •    Υλικές ζημιές όπως η αφαίρεση ή φθορά προσωπικών αντικειμένων και εκβιασμός για χρήματα.</vt:lpstr>
      <vt:lpstr>ΠΑΙΔΙΑ ΨΗΛΟΥ ΚΙΝΔΥΝΟΥ Οι ακόλουθες  κατηγορίες παιδιών κινδυνεύουν περισσότερο να κακοποιηθούν από συνομήλικους: </vt:lpstr>
      <vt:lpstr>Επίσης, ο κίνδυνος για εκφοβισμό από  συνομήλικους είναι αυξημένος σε παιδιά με τα ακόλουθα χαρακτηριστικά της προσωπικότητας:  </vt:lpstr>
      <vt:lpstr>ΠΩΣ ΝΑ ΑΝΤΙΛΗΦΘΕΙ ΤΟ ΠΡΟΒΛΗΜΑ Ο ΓΟΝΙΟΣ?</vt:lpstr>
      <vt:lpstr>Μπορεί να χρειαστεί να ρωτήσετε το παιδί ευθέως για τις σχέσεις του μα τα άλλα παιδιά: </vt:lpstr>
      <vt:lpstr>ΤΙ ΝΑ ΚΑΝΕΤΕ ΕΑΝ ΔΙΑΠΙΣΤΩΣΕΤΕ ΟΤΙ ΤΟ ΠΑΙΔΙ ΣΑΣ ΚΑΚΟΠΟΙΕΙΤΑΙ ΑΠΟ ΣΥΝΟΜΗΛΙΚΟΥΣ </vt:lpstr>
      <vt:lpstr>2. Να έρθετε σε επαφή με το σχολείο.</vt:lpstr>
      <vt:lpstr>3. Βοηθήστε το παιδί σας να γίνει πιο ανθεκτικό στον εκφοβισμό. </vt:lpstr>
      <vt:lpstr>ΕΙΝΑΙ ΖΗΤΗΜΑ ΑΝΘΡΩΠΙΝΩΝ ΔΙΚΑΙΩΜΑΤΩΝ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ΟΡΙΣΜΟΣ ΣΧΟΛΙΚΟΥ ΕΚΦΟΒΙΣΜΟΥ</dc:title>
  <dc:creator>ΦΙΛΙΠΠΙΤΣΑ ΜΑΡΓΑΡΗ</dc:creator>
  <cp:lastModifiedBy>ΦΙΛΙΠΠΙΤΣΑ ΜΑΡΓΑΡΗ</cp:lastModifiedBy>
  <cp:revision>9</cp:revision>
  <dcterms:created xsi:type="dcterms:W3CDTF">2014-03-05T15:36:12Z</dcterms:created>
  <dcterms:modified xsi:type="dcterms:W3CDTF">2014-03-05T16:35:27Z</dcterms:modified>
</cp:coreProperties>
</file>